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0"/>
  </p:notesMasterIdLst>
  <p:handoutMasterIdLst>
    <p:handoutMasterId r:id="rId11"/>
  </p:handoutMasterIdLst>
  <p:sldIdLst>
    <p:sldId id="586" r:id="rId2"/>
    <p:sldId id="587" r:id="rId3"/>
    <p:sldId id="580" r:id="rId4"/>
    <p:sldId id="570" r:id="rId5"/>
    <p:sldId id="576" r:id="rId6"/>
    <p:sldId id="590" r:id="rId7"/>
    <p:sldId id="582" r:id="rId8"/>
    <p:sldId id="588" r:id="rId9"/>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8" userDrawn="1">
          <p15:clr>
            <a:srgbClr val="A4A3A4"/>
          </p15:clr>
        </p15:guide>
        <p15:guide id="2" pos="576" userDrawn="1">
          <p15:clr>
            <a:srgbClr val="A4A3A4"/>
          </p15:clr>
        </p15:guide>
        <p15:guide id="3" orient="horz" pos="857" userDrawn="1">
          <p15:clr>
            <a:srgbClr val="A4A3A4"/>
          </p15:clr>
        </p15:guide>
        <p15:guide id="4" orient="horz" pos="13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Hofmann" initials="CH" lastIdx="1" clrIdx="0">
    <p:extLst>
      <p:ext uri="{19B8F6BF-5375-455C-9EA6-DF929625EA0E}">
        <p15:presenceInfo xmlns:p15="http://schemas.microsoft.com/office/powerpoint/2012/main" userId="c8cea1f2fa13c86a" providerId="Windows Live"/>
      </p:ext>
    </p:extLst>
  </p:cmAuthor>
  <p:cmAuthor id="2" name="Peggi Guenter" initials="PG" lastIdx="5" clrIdx="1">
    <p:extLst>
      <p:ext uri="{19B8F6BF-5375-455C-9EA6-DF929625EA0E}">
        <p15:presenceInfo xmlns:p15="http://schemas.microsoft.com/office/powerpoint/2012/main" userId="S-1-5-21-3384519349-2978735358-3632297420-11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1F45"/>
    <a:srgbClr val="002857"/>
    <a:srgbClr val="000000"/>
    <a:srgbClr val="DE4C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34" autoAdjust="0"/>
    <p:restoredTop sz="95238" autoAdjust="0"/>
  </p:normalViewPr>
  <p:slideViewPr>
    <p:cSldViewPr snapToGrid="0">
      <p:cViewPr varScale="1">
        <p:scale>
          <a:sx n="108" d="100"/>
          <a:sy n="108" d="100"/>
        </p:scale>
        <p:origin x="942" y="114"/>
      </p:cViewPr>
      <p:guideLst>
        <p:guide orient="horz" pos="768"/>
        <p:guide pos="576"/>
        <p:guide orient="horz" pos="857"/>
        <p:guide orient="horz" pos="1344"/>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4570"/>
    </p:cViewPr>
  </p:sorterViewPr>
  <p:notesViewPr>
    <p:cSldViewPr snapToGrid="0">
      <p:cViewPr varScale="1">
        <p:scale>
          <a:sx n="65" d="100"/>
          <a:sy n="65" d="100"/>
        </p:scale>
        <p:origin x="2592"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923BF3-7EBA-44D9-A2CB-0C90DE0A1101}"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BC28D0DF-2A13-4FCE-BBF0-73CF425DE109}">
      <dgm:prSet phldrT="[Text]" custT="1"/>
      <dgm:spPr>
        <a:solidFill>
          <a:srgbClr val="641F45"/>
        </a:solidFill>
      </dgm:spPr>
      <dgm:t>
        <a:bodyPr/>
        <a:lstStyle/>
        <a:p>
          <a:pPr>
            <a:lnSpc>
              <a:spcPct val="114000"/>
            </a:lnSpc>
          </a:pPr>
          <a:r>
            <a:rPr lang="en-US" sz="1800" dirty="0">
              <a:latin typeface="Franklin Gothic Medium" panose="020B0603020102020204" pitchFamily="34" charset="0"/>
            </a:rPr>
            <a:t>Optimization of specialized nutrition can reduce Medicare spending by $580 million annually</a:t>
          </a:r>
        </a:p>
      </dgm:t>
    </dgm:pt>
    <dgm:pt modelId="{EA749558-4737-470D-AE78-51ADC9A456A3}" type="parTrans" cxnId="{6590D2FA-E1E2-4B64-AB06-06B4651C4C10}">
      <dgm:prSet/>
      <dgm:spPr/>
      <dgm:t>
        <a:bodyPr/>
        <a:lstStyle/>
        <a:p>
          <a:pPr>
            <a:lnSpc>
              <a:spcPct val="100000"/>
            </a:lnSpc>
          </a:pPr>
          <a:endParaRPr lang="en-US" sz="1600"/>
        </a:p>
      </dgm:t>
    </dgm:pt>
    <dgm:pt modelId="{FBD820F4-93C2-475C-972E-817C0270962B}" type="sibTrans" cxnId="{6590D2FA-E1E2-4B64-AB06-06B4651C4C10}">
      <dgm:prSet/>
      <dgm:spPr/>
      <dgm:t>
        <a:bodyPr/>
        <a:lstStyle/>
        <a:p>
          <a:pPr>
            <a:lnSpc>
              <a:spcPct val="100000"/>
            </a:lnSpc>
          </a:pPr>
          <a:endParaRPr lang="en-US" sz="1600"/>
        </a:p>
      </dgm:t>
    </dgm:pt>
    <dgm:pt modelId="{A739C6FA-4D89-491A-BE51-9C86B7B16064}">
      <dgm:prSet phldrT="[Text]" custT="1"/>
      <dgm:spPr>
        <a:solidFill>
          <a:srgbClr val="0070C0"/>
        </a:solidFill>
        <a:ln>
          <a:noFill/>
        </a:ln>
      </dgm:spPr>
      <dgm:t>
        <a:bodyPr/>
        <a:lstStyle/>
        <a:p>
          <a:pPr>
            <a:lnSpc>
              <a:spcPct val="100000"/>
            </a:lnSpc>
          </a:pPr>
          <a:r>
            <a:rPr lang="en-US" sz="1600" dirty="0">
              <a:latin typeface="Franklin Gothic Medium" panose="020B0603020102020204" pitchFamily="34" charset="0"/>
            </a:rPr>
            <a:t>Gastrointestinal cancer</a:t>
          </a:r>
        </a:p>
      </dgm:t>
    </dgm:pt>
    <dgm:pt modelId="{57019161-13BF-4DFD-9D98-99A8BA161E0F}" type="parTrans" cxnId="{1B4E8397-B378-411F-A476-D050A07A60C7}">
      <dgm:prSet/>
      <dgm:spPr/>
      <dgm:t>
        <a:bodyPr/>
        <a:lstStyle/>
        <a:p>
          <a:pPr>
            <a:lnSpc>
              <a:spcPct val="100000"/>
            </a:lnSpc>
          </a:pPr>
          <a:endParaRPr lang="en-US" sz="1600"/>
        </a:p>
      </dgm:t>
    </dgm:pt>
    <dgm:pt modelId="{828EB2C3-D103-4DD5-95E6-F0A2D7C711E9}" type="sibTrans" cxnId="{1B4E8397-B378-411F-A476-D050A07A60C7}">
      <dgm:prSet/>
      <dgm:spPr/>
      <dgm:t>
        <a:bodyPr/>
        <a:lstStyle/>
        <a:p>
          <a:pPr>
            <a:lnSpc>
              <a:spcPct val="100000"/>
            </a:lnSpc>
          </a:pPr>
          <a:endParaRPr lang="en-US" sz="1600"/>
        </a:p>
      </dgm:t>
    </dgm:pt>
    <dgm:pt modelId="{F286A29F-1498-404E-BD64-229C37B8BC0A}">
      <dgm:prSet phldrT="[Text]" custT="1"/>
      <dgm:spPr>
        <a:solidFill>
          <a:srgbClr val="0070C0"/>
        </a:solidFill>
        <a:ln>
          <a:noFill/>
        </a:ln>
      </dgm:spPr>
      <dgm:t>
        <a:bodyPr/>
        <a:lstStyle/>
        <a:p>
          <a:pPr>
            <a:lnSpc>
              <a:spcPct val="100000"/>
            </a:lnSpc>
          </a:pPr>
          <a:r>
            <a:rPr lang="en-US" sz="1600" dirty="0">
              <a:latin typeface="Franklin Gothic Medium" panose="020B0603020102020204" pitchFamily="34" charset="0"/>
            </a:rPr>
            <a:t>Sepsis</a:t>
          </a:r>
        </a:p>
      </dgm:t>
    </dgm:pt>
    <dgm:pt modelId="{F1455C1E-B94A-452F-A4EF-CB89622B5E9E}" type="parTrans" cxnId="{9D368A17-9E0C-4B8E-81E3-9BEBDD5409C5}">
      <dgm:prSet/>
      <dgm:spPr/>
      <dgm:t>
        <a:bodyPr/>
        <a:lstStyle/>
        <a:p>
          <a:pPr>
            <a:lnSpc>
              <a:spcPct val="100000"/>
            </a:lnSpc>
          </a:pPr>
          <a:endParaRPr lang="en-US" sz="1600"/>
        </a:p>
      </dgm:t>
    </dgm:pt>
    <dgm:pt modelId="{3E4E3E09-B1E4-4C67-94C8-1BB86CD26C14}" type="sibTrans" cxnId="{9D368A17-9E0C-4B8E-81E3-9BEBDD5409C5}">
      <dgm:prSet/>
      <dgm:spPr/>
      <dgm:t>
        <a:bodyPr/>
        <a:lstStyle/>
        <a:p>
          <a:pPr>
            <a:lnSpc>
              <a:spcPct val="100000"/>
            </a:lnSpc>
          </a:pPr>
          <a:endParaRPr lang="en-US" sz="1600"/>
        </a:p>
      </dgm:t>
    </dgm:pt>
    <dgm:pt modelId="{FF27A9BD-BA51-41D4-89D1-D0006E85904F}">
      <dgm:prSet phldrT="[Text]" custT="1"/>
      <dgm:spPr>
        <a:solidFill>
          <a:srgbClr val="0070C0"/>
        </a:solidFill>
        <a:ln>
          <a:noFill/>
        </a:ln>
      </dgm:spPr>
      <dgm:t>
        <a:bodyPr/>
        <a:lstStyle/>
        <a:p>
          <a:pPr>
            <a:lnSpc>
              <a:spcPct val="100000"/>
            </a:lnSpc>
          </a:pPr>
          <a:r>
            <a:rPr lang="en-US" sz="1600" dirty="0">
              <a:latin typeface="Franklin Gothic Medium" panose="020B0603020102020204" pitchFamily="34" charset="0"/>
            </a:rPr>
            <a:t>Hospital-Acquired Infections</a:t>
          </a:r>
        </a:p>
      </dgm:t>
    </dgm:pt>
    <dgm:pt modelId="{973749FF-33B0-4EE6-89C1-4833486F946F}" type="parTrans" cxnId="{3169177E-BB95-4124-8758-FF06D9853377}">
      <dgm:prSet/>
      <dgm:spPr/>
      <dgm:t>
        <a:bodyPr/>
        <a:lstStyle/>
        <a:p>
          <a:pPr>
            <a:lnSpc>
              <a:spcPct val="100000"/>
            </a:lnSpc>
          </a:pPr>
          <a:endParaRPr lang="en-US" sz="1600"/>
        </a:p>
      </dgm:t>
    </dgm:pt>
    <dgm:pt modelId="{2F8CA697-0F66-4BA6-A6FC-065BB05C7741}" type="sibTrans" cxnId="{3169177E-BB95-4124-8758-FF06D9853377}">
      <dgm:prSet/>
      <dgm:spPr/>
      <dgm:t>
        <a:bodyPr/>
        <a:lstStyle/>
        <a:p>
          <a:pPr>
            <a:lnSpc>
              <a:spcPct val="100000"/>
            </a:lnSpc>
          </a:pPr>
          <a:endParaRPr lang="en-US" sz="1600"/>
        </a:p>
      </dgm:t>
    </dgm:pt>
    <dgm:pt modelId="{8A20E20C-110A-4E3C-8009-66E921C83AA9}">
      <dgm:prSet phldrT="[Text]" custT="1"/>
      <dgm:spPr>
        <a:solidFill>
          <a:srgbClr val="0070C0"/>
        </a:solidFill>
        <a:ln>
          <a:noFill/>
        </a:ln>
      </dgm:spPr>
      <dgm:t>
        <a:bodyPr/>
        <a:lstStyle/>
        <a:p>
          <a:pPr>
            <a:lnSpc>
              <a:spcPct val="100000"/>
            </a:lnSpc>
          </a:pPr>
          <a:r>
            <a:rPr lang="en-US" sz="1600" dirty="0">
              <a:latin typeface="Franklin Gothic Medium" panose="020B0603020102020204" pitchFamily="34" charset="0"/>
            </a:rPr>
            <a:t>Surgical Complications</a:t>
          </a:r>
        </a:p>
      </dgm:t>
    </dgm:pt>
    <dgm:pt modelId="{33AC7899-5729-411B-97B8-602C1E8DBF88}" type="parTrans" cxnId="{08F2C6D0-A08B-467A-84C1-3A4173892A15}">
      <dgm:prSet/>
      <dgm:spPr/>
      <dgm:t>
        <a:bodyPr/>
        <a:lstStyle/>
        <a:p>
          <a:pPr>
            <a:lnSpc>
              <a:spcPct val="100000"/>
            </a:lnSpc>
          </a:pPr>
          <a:endParaRPr lang="en-US" sz="1600"/>
        </a:p>
      </dgm:t>
    </dgm:pt>
    <dgm:pt modelId="{F004C936-29D7-40F3-A363-111C514D9854}" type="sibTrans" cxnId="{08F2C6D0-A08B-467A-84C1-3A4173892A15}">
      <dgm:prSet/>
      <dgm:spPr/>
      <dgm:t>
        <a:bodyPr/>
        <a:lstStyle/>
        <a:p>
          <a:pPr>
            <a:lnSpc>
              <a:spcPct val="100000"/>
            </a:lnSpc>
          </a:pPr>
          <a:endParaRPr lang="en-US" sz="1600"/>
        </a:p>
      </dgm:t>
    </dgm:pt>
    <dgm:pt modelId="{C07E7C69-8DC6-4E4D-804C-BF8B64714527}" type="pres">
      <dgm:prSet presAssocID="{43923BF3-7EBA-44D9-A2CB-0C90DE0A1101}" presName="cycle" presStyleCnt="0">
        <dgm:presLayoutVars>
          <dgm:chMax val="1"/>
          <dgm:dir/>
          <dgm:animLvl val="ctr"/>
          <dgm:resizeHandles val="exact"/>
        </dgm:presLayoutVars>
      </dgm:prSet>
      <dgm:spPr/>
    </dgm:pt>
    <dgm:pt modelId="{3F0DEBE1-F040-4CD0-AE61-51C63AF20976}" type="pres">
      <dgm:prSet presAssocID="{BC28D0DF-2A13-4FCE-BBF0-73CF425DE109}" presName="centerShape" presStyleLbl="node0" presStyleIdx="0" presStyleCnt="1" custScaleX="134398" custScaleY="134398"/>
      <dgm:spPr/>
    </dgm:pt>
    <dgm:pt modelId="{805ADC37-EED7-4681-8E58-E8EB04C36D4F}" type="pres">
      <dgm:prSet presAssocID="{57019161-13BF-4DFD-9D98-99A8BA161E0F}" presName="parTrans" presStyleLbl="bgSibTrans2D1" presStyleIdx="0" presStyleCnt="4"/>
      <dgm:spPr/>
    </dgm:pt>
    <dgm:pt modelId="{1968BF99-7E98-4564-ABD6-831B26AA5287}" type="pres">
      <dgm:prSet presAssocID="{A739C6FA-4D89-491A-BE51-9C86B7B16064}" presName="node" presStyleLbl="node1" presStyleIdx="0" presStyleCnt="4" custScaleX="103346" custScaleY="57045" custRadScaleRad="114606" custRadScaleInc="-5394">
        <dgm:presLayoutVars>
          <dgm:bulletEnabled val="1"/>
        </dgm:presLayoutVars>
      </dgm:prSet>
      <dgm:spPr/>
    </dgm:pt>
    <dgm:pt modelId="{DE17DDCC-CC62-423C-B834-3B039EDCB6EA}" type="pres">
      <dgm:prSet presAssocID="{F1455C1E-B94A-452F-A4EF-CB89622B5E9E}" presName="parTrans" presStyleLbl="bgSibTrans2D1" presStyleIdx="1" presStyleCnt="4"/>
      <dgm:spPr/>
    </dgm:pt>
    <dgm:pt modelId="{9C26D21C-4304-4A32-A155-E0A7C5941255}" type="pres">
      <dgm:prSet presAssocID="{F286A29F-1498-404E-BD64-229C37B8BC0A}" presName="node" presStyleLbl="node1" presStyleIdx="1" presStyleCnt="4" custScaleX="103137" custScaleY="57045" custRadScaleRad="98731" custRadScaleInc="-3266">
        <dgm:presLayoutVars>
          <dgm:bulletEnabled val="1"/>
        </dgm:presLayoutVars>
      </dgm:prSet>
      <dgm:spPr/>
    </dgm:pt>
    <dgm:pt modelId="{8C06AFC7-4E6C-465F-984E-23AF35721C04}" type="pres">
      <dgm:prSet presAssocID="{973749FF-33B0-4EE6-89C1-4833486F946F}" presName="parTrans" presStyleLbl="bgSibTrans2D1" presStyleIdx="2" presStyleCnt="4"/>
      <dgm:spPr/>
    </dgm:pt>
    <dgm:pt modelId="{C9D8B8B1-EBED-41F8-A07B-EAAEE05180F8}" type="pres">
      <dgm:prSet presAssocID="{FF27A9BD-BA51-41D4-89D1-D0006E85904F}" presName="node" presStyleLbl="node1" presStyleIdx="2" presStyleCnt="4" custScaleX="103137" custScaleY="57045" custRadScaleRad="98000" custRadScaleInc="1538">
        <dgm:presLayoutVars>
          <dgm:bulletEnabled val="1"/>
        </dgm:presLayoutVars>
      </dgm:prSet>
      <dgm:spPr/>
    </dgm:pt>
    <dgm:pt modelId="{0109093C-BF9C-46B1-A3F3-35D04DC08798}" type="pres">
      <dgm:prSet presAssocID="{33AC7899-5729-411B-97B8-602C1E8DBF88}" presName="parTrans" presStyleLbl="bgSibTrans2D1" presStyleIdx="3" presStyleCnt="4"/>
      <dgm:spPr/>
    </dgm:pt>
    <dgm:pt modelId="{C5E6E42A-8884-4F53-8853-5CAD730B29CC}" type="pres">
      <dgm:prSet presAssocID="{8A20E20C-110A-4E3C-8009-66E921C83AA9}" presName="node" presStyleLbl="node1" presStyleIdx="3" presStyleCnt="4" custScaleX="103137" custScaleY="57045" custRadScaleRad="120503" custRadScaleInc="4649">
        <dgm:presLayoutVars>
          <dgm:bulletEnabled val="1"/>
        </dgm:presLayoutVars>
      </dgm:prSet>
      <dgm:spPr/>
    </dgm:pt>
  </dgm:ptLst>
  <dgm:cxnLst>
    <dgm:cxn modelId="{EDB26202-F8A6-4CE3-8926-5C8F0E9B7C5E}" type="presOf" srcId="{A739C6FA-4D89-491A-BE51-9C86B7B16064}" destId="{1968BF99-7E98-4564-ABD6-831B26AA5287}" srcOrd="0" destOrd="0" presId="urn:microsoft.com/office/officeart/2005/8/layout/radial4"/>
    <dgm:cxn modelId="{9D368A17-9E0C-4B8E-81E3-9BEBDD5409C5}" srcId="{BC28D0DF-2A13-4FCE-BBF0-73CF425DE109}" destId="{F286A29F-1498-404E-BD64-229C37B8BC0A}" srcOrd="1" destOrd="0" parTransId="{F1455C1E-B94A-452F-A4EF-CB89622B5E9E}" sibTransId="{3E4E3E09-B1E4-4C67-94C8-1BB86CD26C14}"/>
    <dgm:cxn modelId="{EDBA4D18-077D-4442-B694-0D1578FBDE2B}" type="presOf" srcId="{8A20E20C-110A-4E3C-8009-66E921C83AA9}" destId="{C5E6E42A-8884-4F53-8853-5CAD730B29CC}" srcOrd="0" destOrd="0" presId="urn:microsoft.com/office/officeart/2005/8/layout/radial4"/>
    <dgm:cxn modelId="{FB20D462-814D-4661-A7ED-9E808C51F59D}" type="presOf" srcId="{F286A29F-1498-404E-BD64-229C37B8BC0A}" destId="{9C26D21C-4304-4A32-A155-E0A7C5941255}" srcOrd="0" destOrd="0" presId="urn:microsoft.com/office/officeart/2005/8/layout/radial4"/>
    <dgm:cxn modelId="{B2BDDF62-9EB7-49BF-AFE3-926034B3C3D0}" type="presOf" srcId="{BC28D0DF-2A13-4FCE-BBF0-73CF425DE109}" destId="{3F0DEBE1-F040-4CD0-AE61-51C63AF20976}" srcOrd="0" destOrd="0" presId="urn:microsoft.com/office/officeart/2005/8/layout/radial4"/>
    <dgm:cxn modelId="{690B934B-D07A-424F-937B-1AC0080735B8}" type="presOf" srcId="{57019161-13BF-4DFD-9D98-99A8BA161E0F}" destId="{805ADC37-EED7-4681-8E58-E8EB04C36D4F}" srcOrd="0" destOrd="0" presId="urn:microsoft.com/office/officeart/2005/8/layout/radial4"/>
    <dgm:cxn modelId="{3169177E-BB95-4124-8758-FF06D9853377}" srcId="{BC28D0DF-2A13-4FCE-BBF0-73CF425DE109}" destId="{FF27A9BD-BA51-41D4-89D1-D0006E85904F}" srcOrd="2" destOrd="0" parTransId="{973749FF-33B0-4EE6-89C1-4833486F946F}" sibTransId="{2F8CA697-0F66-4BA6-A6FC-065BB05C7741}"/>
    <dgm:cxn modelId="{1B4E8397-B378-411F-A476-D050A07A60C7}" srcId="{BC28D0DF-2A13-4FCE-BBF0-73CF425DE109}" destId="{A739C6FA-4D89-491A-BE51-9C86B7B16064}" srcOrd="0" destOrd="0" parTransId="{57019161-13BF-4DFD-9D98-99A8BA161E0F}" sibTransId="{828EB2C3-D103-4DD5-95E6-F0A2D7C711E9}"/>
    <dgm:cxn modelId="{F2B4E0A0-2DE6-4ABC-A7C4-17FCEA12846C}" type="presOf" srcId="{33AC7899-5729-411B-97B8-602C1E8DBF88}" destId="{0109093C-BF9C-46B1-A3F3-35D04DC08798}" srcOrd="0" destOrd="0" presId="urn:microsoft.com/office/officeart/2005/8/layout/radial4"/>
    <dgm:cxn modelId="{1D2A59A8-2B72-40C0-8F74-3E3744626790}" type="presOf" srcId="{43923BF3-7EBA-44D9-A2CB-0C90DE0A1101}" destId="{C07E7C69-8DC6-4E4D-804C-BF8B64714527}" srcOrd="0" destOrd="0" presId="urn:microsoft.com/office/officeart/2005/8/layout/radial4"/>
    <dgm:cxn modelId="{24675CAB-1056-42DB-879D-4EFD80DDFE57}" type="presOf" srcId="{F1455C1E-B94A-452F-A4EF-CB89622B5E9E}" destId="{DE17DDCC-CC62-423C-B834-3B039EDCB6EA}" srcOrd="0" destOrd="0" presId="urn:microsoft.com/office/officeart/2005/8/layout/radial4"/>
    <dgm:cxn modelId="{08F2C6D0-A08B-467A-84C1-3A4173892A15}" srcId="{BC28D0DF-2A13-4FCE-BBF0-73CF425DE109}" destId="{8A20E20C-110A-4E3C-8009-66E921C83AA9}" srcOrd="3" destOrd="0" parTransId="{33AC7899-5729-411B-97B8-602C1E8DBF88}" sibTransId="{F004C936-29D7-40F3-A363-111C514D9854}"/>
    <dgm:cxn modelId="{F5191DF5-B5C1-40C2-90BB-14EFF18CE0C1}" type="presOf" srcId="{FF27A9BD-BA51-41D4-89D1-D0006E85904F}" destId="{C9D8B8B1-EBED-41F8-A07B-EAAEE05180F8}" srcOrd="0" destOrd="0" presId="urn:microsoft.com/office/officeart/2005/8/layout/radial4"/>
    <dgm:cxn modelId="{6590D2FA-E1E2-4B64-AB06-06B4651C4C10}" srcId="{43923BF3-7EBA-44D9-A2CB-0C90DE0A1101}" destId="{BC28D0DF-2A13-4FCE-BBF0-73CF425DE109}" srcOrd="0" destOrd="0" parTransId="{EA749558-4737-470D-AE78-51ADC9A456A3}" sibTransId="{FBD820F4-93C2-475C-972E-817C0270962B}"/>
    <dgm:cxn modelId="{3E79A8FC-E3CA-4593-A749-8CC460AB2211}" type="presOf" srcId="{973749FF-33B0-4EE6-89C1-4833486F946F}" destId="{8C06AFC7-4E6C-465F-984E-23AF35721C04}" srcOrd="0" destOrd="0" presId="urn:microsoft.com/office/officeart/2005/8/layout/radial4"/>
    <dgm:cxn modelId="{9459539D-8C5B-4E25-9D50-BDA90B0B8E50}" type="presParOf" srcId="{C07E7C69-8DC6-4E4D-804C-BF8B64714527}" destId="{3F0DEBE1-F040-4CD0-AE61-51C63AF20976}" srcOrd="0" destOrd="0" presId="urn:microsoft.com/office/officeart/2005/8/layout/radial4"/>
    <dgm:cxn modelId="{26DBC0DF-2047-4ABA-804D-670B47C79697}" type="presParOf" srcId="{C07E7C69-8DC6-4E4D-804C-BF8B64714527}" destId="{805ADC37-EED7-4681-8E58-E8EB04C36D4F}" srcOrd="1" destOrd="0" presId="urn:microsoft.com/office/officeart/2005/8/layout/radial4"/>
    <dgm:cxn modelId="{589CBD81-B9C5-488E-867B-91E8EF9CE773}" type="presParOf" srcId="{C07E7C69-8DC6-4E4D-804C-BF8B64714527}" destId="{1968BF99-7E98-4564-ABD6-831B26AA5287}" srcOrd="2" destOrd="0" presId="urn:microsoft.com/office/officeart/2005/8/layout/radial4"/>
    <dgm:cxn modelId="{17617853-12BA-4D42-BAA6-A73EDDA10A22}" type="presParOf" srcId="{C07E7C69-8DC6-4E4D-804C-BF8B64714527}" destId="{DE17DDCC-CC62-423C-B834-3B039EDCB6EA}" srcOrd="3" destOrd="0" presId="urn:microsoft.com/office/officeart/2005/8/layout/radial4"/>
    <dgm:cxn modelId="{99F7CA1B-9DE9-4588-923A-9F5093DE1FCD}" type="presParOf" srcId="{C07E7C69-8DC6-4E4D-804C-BF8B64714527}" destId="{9C26D21C-4304-4A32-A155-E0A7C5941255}" srcOrd="4" destOrd="0" presId="urn:microsoft.com/office/officeart/2005/8/layout/radial4"/>
    <dgm:cxn modelId="{F94A7980-0932-4EDD-BA0A-2562155620A2}" type="presParOf" srcId="{C07E7C69-8DC6-4E4D-804C-BF8B64714527}" destId="{8C06AFC7-4E6C-465F-984E-23AF35721C04}" srcOrd="5" destOrd="0" presId="urn:microsoft.com/office/officeart/2005/8/layout/radial4"/>
    <dgm:cxn modelId="{37B5A48C-85DC-4B0B-A032-0592757C5360}" type="presParOf" srcId="{C07E7C69-8DC6-4E4D-804C-BF8B64714527}" destId="{C9D8B8B1-EBED-41F8-A07B-EAAEE05180F8}" srcOrd="6" destOrd="0" presId="urn:microsoft.com/office/officeart/2005/8/layout/radial4"/>
    <dgm:cxn modelId="{3E47E8B2-7E5F-4426-9D94-D0A522854C00}" type="presParOf" srcId="{C07E7C69-8DC6-4E4D-804C-BF8B64714527}" destId="{0109093C-BF9C-46B1-A3F3-35D04DC08798}" srcOrd="7" destOrd="0" presId="urn:microsoft.com/office/officeart/2005/8/layout/radial4"/>
    <dgm:cxn modelId="{9CACC403-B361-42A6-B36C-003F727D121F}" type="presParOf" srcId="{C07E7C69-8DC6-4E4D-804C-BF8B64714527}" destId="{C5E6E42A-8884-4F53-8853-5CAD730B29CC}"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C73D72-A189-4FBF-94F4-2368304B90D7}" type="doc">
      <dgm:prSet loTypeId="urn:microsoft.com/office/officeart/2005/8/layout/equation1" loCatId="process" qsTypeId="urn:microsoft.com/office/officeart/2005/8/quickstyle/simple1" qsCatId="simple" csTypeId="urn:microsoft.com/office/officeart/2005/8/colors/accent1_2" csCatId="accent1" phldr="1"/>
      <dgm:spPr/>
    </dgm:pt>
    <dgm:pt modelId="{54A2FC56-9FFE-4F77-9B43-00D21F6C8C18}">
      <dgm:prSet phldrT="[Text]" custT="1"/>
      <dgm:spPr>
        <a:solidFill>
          <a:srgbClr val="0070C0"/>
        </a:solidFill>
      </dgm:spPr>
      <dgm:t>
        <a:bodyPr/>
        <a:lstStyle/>
        <a:p>
          <a:r>
            <a:rPr lang="en-US" sz="1600" dirty="0">
              <a:latin typeface="Franklin Gothic Medium" panose="020B0603020102020204" pitchFamily="34" charset="0"/>
            </a:rPr>
            <a:t>Pre- and post-op nutrition screening and assessment for at-risk patients</a:t>
          </a:r>
        </a:p>
      </dgm:t>
    </dgm:pt>
    <dgm:pt modelId="{7CE5550E-F75C-4D3C-ADCE-C41EA36B31F3}" type="parTrans" cxnId="{D628179B-3242-4120-BDEF-DB70C28EFFF3}">
      <dgm:prSet/>
      <dgm:spPr/>
      <dgm:t>
        <a:bodyPr/>
        <a:lstStyle/>
        <a:p>
          <a:endParaRPr lang="en-US"/>
        </a:p>
      </dgm:t>
    </dgm:pt>
    <dgm:pt modelId="{3F54CC98-E3D1-46D2-A185-33ED2E516A58}" type="sibTrans" cxnId="{D628179B-3242-4120-BDEF-DB70C28EFFF3}">
      <dgm:prSet/>
      <dgm:spPr/>
      <dgm:t>
        <a:bodyPr/>
        <a:lstStyle/>
        <a:p>
          <a:endParaRPr lang="en-US"/>
        </a:p>
      </dgm:t>
    </dgm:pt>
    <dgm:pt modelId="{4A29061B-FCB1-40A7-A0AC-4660E11AA713}">
      <dgm:prSet phldrT="[Text]" custT="1"/>
      <dgm:spPr>
        <a:solidFill>
          <a:srgbClr val="DE4C27"/>
        </a:solidFill>
      </dgm:spPr>
      <dgm:t>
        <a:bodyPr/>
        <a:lstStyle/>
        <a:p>
          <a:pPr>
            <a:lnSpc>
              <a:spcPct val="100000"/>
            </a:lnSpc>
          </a:pPr>
          <a:r>
            <a:rPr lang="en-US" sz="1600" dirty="0">
              <a:latin typeface="Franklin Gothic Medium" panose="020B0603020102020204" pitchFamily="34" charset="0"/>
            </a:rPr>
            <a:t>Nutrition plan including enteral nutrition </a:t>
          </a:r>
        </a:p>
      </dgm:t>
    </dgm:pt>
    <dgm:pt modelId="{6718FAFC-3FD3-4A2B-A25C-3EF5D4911FBB}" type="parTrans" cxnId="{AAF4351E-6B51-477F-A8C1-C35CE88DF1CF}">
      <dgm:prSet/>
      <dgm:spPr/>
      <dgm:t>
        <a:bodyPr/>
        <a:lstStyle/>
        <a:p>
          <a:endParaRPr lang="en-US"/>
        </a:p>
      </dgm:t>
    </dgm:pt>
    <dgm:pt modelId="{ED7D2807-6E90-4F2B-9DFB-A4E379D20C28}" type="sibTrans" cxnId="{AAF4351E-6B51-477F-A8C1-C35CE88DF1CF}">
      <dgm:prSet/>
      <dgm:spPr/>
      <dgm:t>
        <a:bodyPr/>
        <a:lstStyle/>
        <a:p>
          <a:endParaRPr lang="en-US"/>
        </a:p>
      </dgm:t>
    </dgm:pt>
    <dgm:pt modelId="{AE71B8DF-9775-44D2-A491-914EADDE5256}">
      <dgm:prSet phldrT="[Text]" custT="1"/>
      <dgm:spPr>
        <a:solidFill>
          <a:srgbClr val="641F45"/>
        </a:solidFill>
      </dgm:spPr>
      <dgm:t>
        <a:bodyPr/>
        <a:lstStyle/>
        <a:p>
          <a:pPr>
            <a:lnSpc>
              <a:spcPct val="100000"/>
            </a:lnSpc>
          </a:pPr>
          <a:r>
            <a:rPr lang="en-US" sz="1800" dirty="0">
              <a:latin typeface="Franklin Gothic Medium" panose="020B0603020102020204" pitchFamily="34" charset="0"/>
            </a:rPr>
            <a:t>Decreased post-op complications resulting in Medicare savings up to </a:t>
          </a:r>
          <a:br>
            <a:rPr lang="en-US" sz="1800" dirty="0">
              <a:latin typeface="Franklin Gothic Medium" panose="020B0603020102020204" pitchFamily="34" charset="0"/>
            </a:rPr>
          </a:br>
          <a:r>
            <a:rPr lang="en-US" sz="1800" dirty="0">
              <a:latin typeface="Franklin Gothic Medium" panose="020B0603020102020204" pitchFamily="34" charset="0"/>
            </a:rPr>
            <a:t>$222 million annually</a:t>
          </a:r>
        </a:p>
      </dgm:t>
    </dgm:pt>
    <dgm:pt modelId="{E8B3D14E-E093-46CC-96F1-12B0495C0338}" type="parTrans" cxnId="{26D3C091-CE11-4AED-8193-E23910090D6D}">
      <dgm:prSet/>
      <dgm:spPr/>
      <dgm:t>
        <a:bodyPr/>
        <a:lstStyle/>
        <a:p>
          <a:endParaRPr lang="en-US"/>
        </a:p>
      </dgm:t>
    </dgm:pt>
    <dgm:pt modelId="{2EDA22D4-4877-4430-92E1-535ACF08B5C3}" type="sibTrans" cxnId="{26D3C091-CE11-4AED-8193-E23910090D6D}">
      <dgm:prSet/>
      <dgm:spPr/>
      <dgm:t>
        <a:bodyPr/>
        <a:lstStyle/>
        <a:p>
          <a:endParaRPr lang="en-US"/>
        </a:p>
      </dgm:t>
    </dgm:pt>
    <dgm:pt modelId="{95BA3C15-42F0-4903-896A-40FE2D164F62}" type="pres">
      <dgm:prSet presAssocID="{E7C73D72-A189-4FBF-94F4-2368304B90D7}" presName="linearFlow" presStyleCnt="0">
        <dgm:presLayoutVars>
          <dgm:dir/>
          <dgm:resizeHandles val="exact"/>
        </dgm:presLayoutVars>
      </dgm:prSet>
      <dgm:spPr/>
    </dgm:pt>
    <dgm:pt modelId="{DF626250-8076-4C42-B526-89CA2C3FBA7D}" type="pres">
      <dgm:prSet presAssocID="{54A2FC56-9FFE-4F77-9B43-00D21F6C8C18}" presName="node" presStyleLbl="node1" presStyleIdx="0" presStyleCnt="3">
        <dgm:presLayoutVars>
          <dgm:bulletEnabled val="1"/>
        </dgm:presLayoutVars>
      </dgm:prSet>
      <dgm:spPr/>
    </dgm:pt>
    <dgm:pt modelId="{A11BD261-C8C3-412C-A641-6F6DD55A20B3}" type="pres">
      <dgm:prSet presAssocID="{3F54CC98-E3D1-46D2-A185-33ED2E516A58}" presName="spacerL" presStyleCnt="0"/>
      <dgm:spPr/>
    </dgm:pt>
    <dgm:pt modelId="{F6C42586-540C-4F25-B0FB-7E339DB92967}" type="pres">
      <dgm:prSet presAssocID="{3F54CC98-E3D1-46D2-A185-33ED2E516A58}" presName="sibTrans" presStyleLbl="sibTrans2D1" presStyleIdx="0" presStyleCnt="2"/>
      <dgm:spPr/>
    </dgm:pt>
    <dgm:pt modelId="{F70B40A1-F624-4A3D-ADCA-A79730F78403}" type="pres">
      <dgm:prSet presAssocID="{3F54CC98-E3D1-46D2-A185-33ED2E516A58}" presName="spacerR" presStyleCnt="0"/>
      <dgm:spPr/>
    </dgm:pt>
    <dgm:pt modelId="{995F4373-D251-4D05-A0EE-A0BE4AF1ECF9}" type="pres">
      <dgm:prSet presAssocID="{4A29061B-FCB1-40A7-A0AC-4660E11AA713}" presName="node" presStyleLbl="node1" presStyleIdx="1" presStyleCnt="3" custScaleY="98831" custLinFactNeighborX="7403" custLinFactNeighborY="-1202">
        <dgm:presLayoutVars>
          <dgm:bulletEnabled val="1"/>
        </dgm:presLayoutVars>
      </dgm:prSet>
      <dgm:spPr/>
    </dgm:pt>
    <dgm:pt modelId="{91D43C30-5846-44E5-9190-5FDC1D44E8CA}" type="pres">
      <dgm:prSet presAssocID="{ED7D2807-6E90-4F2B-9DFB-A4E379D20C28}" presName="spacerL" presStyleCnt="0"/>
      <dgm:spPr/>
    </dgm:pt>
    <dgm:pt modelId="{4F365FB1-C9FE-41AF-8978-F348E9785A73}" type="pres">
      <dgm:prSet presAssocID="{ED7D2807-6E90-4F2B-9DFB-A4E379D20C28}" presName="sibTrans" presStyleLbl="sibTrans2D1" presStyleIdx="1" presStyleCnt="2"/>
      <dgm:spPr/>
    </dgm:pt>
    <dgm:pt modelId="{756EFB53-3D23-4C17-98F5-464374115A6C}" type="pres">
      <dgm:prSet presAssocID="{ED7D2807-6E90-4F2B-9DFB-A4E379D20C28}" presName="spacerR" presStyleCnt="0"/>
      <dgm:spPr/>
    </dgm:pt>
    <dgm:pt modelId="{EB5440AD-EF93-49DC-B871-98B6EB00371F}" type="pres">
      <dgm:prSet presAssocID="{AE71B8DF-9775-44D2-A491-914EADDE5256}" presName="node" presStyleLbl="node1" presStyleIdx="2" presStyleCnt="3" custScaleX="144815" custScaleY="136123">
        <dgm:presLayoutVars>
          <dgm:bulletEnabled val="1"/>
        </dgm:presLayoutVars>
      </dgm:prSet>
      <dgm:spPr/>
    </dgm:pt>
  </dgm:ptLst>
  <dgm:cxnLst>
    <dgm:cxn modelId="{C8071002-A5B2-4A9D-872B-45F12BC75059}" type="presOf" srcId="{54A2FC56-9FFE-4F77-9B43-00D21F6C8C18}" destId="{DF626250-8076-4C42-B526-89CA2C3FBA7D}" srcOrd="0" destOrd="0" presId="urn:microsoft.com/office/officeart/2005/8/layout/equation1"/>
    <dgm:cxn modelId="{AAF4351E-6B51-477F-A8C1-C35CE88DF1CF}" srcId="{E7C73D72-A189-4FBF-94F4-2368304B90D7}" destId="{4A29061B-FCB1-40A7-A0AC-4660E11AA713}" srcOrd="1" destOrd="0" parTransId="{6718FAFC-3FD3-4A2B-A25C-3EF5D4911FBB}" sibTransId="{ED7D2807-6E90-4F2B-9DFB-A4E379D20C28}"/>
    <dgm:cxn modelId="{387B4730-5793-423E-8517-D05E77C48A3C}" type="presOf" srcId="{E7C73D72-A189-4FBF-94F4-2368304B90D7}" destId="{95BA3C15-42F0-4903-896A-40FE2D164F62}" srcOrd="0" destOrd="0" presId="urn:microsoft.com/office/officeart/2005/8/layout/equation1"/>
    <dgm:cxn modelId="{6DE6956B-826C-4154-BA82-BBC5236909DA}" type="presOf" srcId="{ED7D2807-6E90-4F2B-9DFB-A4E379D20C28}" destId="{4F365FB1-C9FE-41AF-8978-F348E9785A73}" srcOrd="0" destOrd="0" presId="urn:microsoft.com/office/officeart/2005/8/layout/equation1"/>
    <dgm:cxn modelId="{10860E85-2DE3-4E65-A6A0-A1B5BA838541}" type="presOf" srcId="{AE71B8DF-9775-44D2-A491-914EADDE5256}" destId="{EB5440AD-EF93-49DC-B871-98B6EB00371F}" srcOrd="0" destOrd="0" presId="urn:microsoft.com/office/officeart/2005/8/layout/equation1"/>
    <dgm:cxn modelId="{26D3C091-CE11-4AED-8193-E23910090D6D}" srcId="{E7C73D72-A189-4FBF-94F4-2368304B90D7}" destId="{AE71B8DF-9775-44D2-A491-914EADDE5256}" srcOrd="2" destOrd="0" parTransId="{E8B3D14E-E093-46CC-96F1-12B0495C0338}" sibTransId="{2EDA22D4-4877-4430-92E1-535ACF08B5C3}"/>
    <dgm:cxn modelId="{D628179B-3242-4120-BDEF-DB70C28EFFF3}" srcId="{E7C73D72-A189-4FBF-94F4-2368304B90D7}" destId="{54A2FC56-9FFE-4F77-9B43-00D21F6C8C18}" srcOrd="0" destOrd="0" parTransId="{7CE5550E-F75C-4D3C-ADCE-C41EA36B31F3}" sibTransId="{3F54CC98-E3D1-46D2-A185-33ED2E516A58}"/>
    <dgm:cxn modelId="{3F4B97AF-487F-4D1C-ADD8-E20A90C2EC9F}" type="presOf" srcId="{4A29061B-FCB1-40A7-A0AC-4660E11AA713}" destId="{995F4373-D251-4D05-A0EE-A0BE4AF1ECF9}" srcOrd="0" destOrd="0" presId="urn:microsoft.com/office/officeart/2005/8/layout/equation1"/>
    <dgm:cxn modelId="{D15B57CF-FE8D-445C-8B3C-C3CD3C1AFFAB}" type="presOf" srcId="{3F54CC98-E3D1-46D2-A185-33ED2E516A58}" destId="{F6C42586-540C-4F25-B0FB-7E339DB92967}" srcOrd="0" destOrd="0" presId="urn:microsoft.com/office/officeart/2005/8/layout/equation1"/>
    <dgm:cxn modelId="{BBD0AD0C-7CCE-4F3B-8928-1C8D335C5525}" type="presParOf" srcId="{95BA3C15-42F0-4903-896A-40FE2D164F62}" destId="{DF626250-8076-4C42-B526-89CA2C3FBA7D}" srcOrd="0" destOrd="0" presId="urn:microsoft.com/office/officeart/2005/8/layout/equation1"/>
    <dgm:cxn modelId="{83AA28DF-B54B-4160-9FC9-3F590851288A}" type="presParOf" srcId="{95BA3C15-42F0-4903-896A-40FE2D164F62}" destId="{A11BD261-C8C3-412C-A641-6F6DD55A20B3}" srcOrd="1" destOrd="0" presId="urn:microsoft.com/office/officeart/2005/8/layout/equation1"/>
    <dgm:cxn modelId="{926D610C-76B7-47D6-9590-D2069D91C12C}" type="presParOf" srcId="{95BA3C15-42F0-4903-896A-40FE2D164F62}" destId="{F6C42586-540C-4F25-B0FB-7E339DB92967}" srcOrd="2" destOrd="0" presId="urn:microsoft.com/office/officeart/2005/8/layout/equation1"/>
    <dgm:cxn modelId="{A03197A9-17BD-4439-83C8-C462359D4C09}" type="presParOf" srcId="{95BA3C15-42F0-4903-896A-40FE2D164F62}" destId="{F70B40A1-F624-4A3D-ADCA-A79730F78403}" srcOrd="3" destOrd="0" presId="urn:microsoft.com/office/officeart/2005/8/layout/equation1"/>
    <dgm:cxn modelId="{3582F141-E380-43D1-96EE-0B45A7436963}" type="presParOf" srcId="{95BA3C15-42F0-4903-896A-40FE2D164F62}" destId="{995F4373-D251-4D05-A0EE-A0BE4AF1ECF9}" srcOrd="4" destOrd="0" presId="urn:microsoft.com/office/officeart/2005/8/layout/equation1"/>
    <dgm:cxn modelId="{14E36E99-76F3-41BA-B529-FCBF5C1C65E1}" type="presParOf" srcId="{95BA3C15-42F0-4903-896A-40FE2D164F62}" destId="{91D43C30-5846-44E5-9190-5FDC1D44E8CA}" srcOrd="5" destOrd="0" presId="urn:microsoft.com/office/officeart/2005/8/layout/equation1"/>
    <dgm:cxn modelId="{79DDDF80-6368-4D79-A25D-05472792A2F5}" type="presParOf" srcId="{95BA3C15-42F0-4903-896A-40FE2D164F62}" destId="{4F365FB1-C9FE-41AF-8978-F348E9785A73}" srcOrd="6" destOrd="0" presId="urn:microsoft.com/office/officeart/2005/8/layout/equation1"/>
    <dgm:cxn modelId="{87773D7C-1527-433F-95DF-23A41FF48428}" type="presParOf" srcId="{95BA3C15-42F0-4903-896A-40FE2D164F62}" destId="{756EFB53-3D23-4C17-98F5-464374115A6C}" srcOrd="7" destOrd="0" presId="urn:microsoft.com/office/officeart/2005/8/layout/equation1"/>
    <dgm:cxn modelId="{F73C9297-1C5C-4EEF-A6A3-DD5CC0BA0BB4}" type="presParOf" srcId="{95BA3C15-42F0-4903-896A-40FE2D164F62}" destId="{EB5440AD-EF93-49DC-B871-98B6EB00371F}"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7C73D72-A189-4FBF-94F4-2368304B90D7}" type="doc">
      <dgm:prSet loTypeId="urn:microsoft.com/office/officeart/2005/8/layout/equation1" loCatId="process" qsTypeId="urn:microsoft.com/office/officeart/2005/8/quickstyle/simple1" qsCatId="simple" csTypeId="urn:microsoft.com/office/officeart/2005/8/colors/accent1_2" csCatId="accent1" phldr="1"/>
      <dgm:spPr/>
    </dgm:pt>
    <dgm:pt modelId="{54A2FC56-9FFE-4F77-9B43-00D21F6C8C18}">
      <dgm:prSet phldrT="[Text]" custT="1"/>
      <dgm:spPr>
        <a:solidFill>
          <a:srgbClr val="0070C0"/>
        </a:solidFill>
      </dgm:spPr>
      <dgm:t>
        <a:bodyPr/>
        <a:lstStyle/>
        <a:p>
          <a:r>
            <a:rPr lang="en-US" sz="1600" dirty="0">
              <a:latin typeface="Franklin Gothic Medium" panose="020B0603020102020204" pitchFamily="34" charset="0"/>
            </a:rPr>
            <a:t>Pre- and post-op nutrition screening and assessment for at-risk patients</a:t>
          </a:r>
        </a:p>
      </dgm:t>
    </dgm:pt>
    <dgm:pt modelId="{7CE5550E-F75C-4D3C-ADCE-C41EA36B31F3}" type="parTrans" cxnId="{D628179B-3242-4120-BDEF-DB70C28EFFF3}">
      <dgm:prSet/>
      <dgm:spPr/>
      <dgm:t>
        <a:bodyPr/>
        <a:lstStyle/>
        <a:p>
          <a:endParaRPr lang="en-US"/>
        </a:p>
      </dgm:t>
    </dgm:pt>
    <dgm:pt modelId="{3F54CC98-E3D1-46D2-A185-33ED2E516A58}" type="sibTrans" cxnId="{D628179B-3242-4120-BDEF-DB70C28EFFF3}">
      <dgm:prSet/>
      <dgm:spPr/>
      <dgm:t>
        <a:bodyPr/>
        <a:lstStyle/>
        <a:p>
          <a:endParaRPr lang="en-US"/>
        </a:p>
      </dgm:t>
    </dgm:pt>
    <dgm:pt modelId="{4A29061B-FCB1-40A7-A0AC-4660E11AA713}">
      <dgm:prSet phldrT="[Text]" custT="1"/>
      <dgm:spPr>
        <a:solidFill>
          <a:srgbClr val="DE4C27"/>
        </a:solidFill>
      </dgm:spPr>
      <dgm:t>
        <a:bodyPr/>
        <a:lstStyle/>
        <a:p>
          <a:pPr>
            <a:lnSpc>
              <a:spcPct val="100000"/>
            </a:lnSpc>
          </a:pPr>
          <a:r>
            <a:rPr lang="en-US" sz="1600" dirty="0">
              <a:latin typeface="Franklin Gothic Medium" panose="020B0603020102020204" pitchFamily="34" charset="0"/>
            </a:rPr>
            <a:t>Nutrition plan including specialized oral, enteral, parenteral nutrition </a:t>
          </a:r>
        </a:p>
      </dgm:t>
    </dgm:pt>
    <dgm:pt modelId="{6718FAFC-3FD3-4A2B-A25C-3EF5D4911FBB}" type="parTrans" cxnId="{AAF4351E-6B51-477F-A8C1-C35CE88DF1CF}">
      <dgm:prSet/>
      <dgm:spPr/>
      <dgm:t>
        <a:bodyPr/>
        <a:lstStyle/>
        <a:p>
          <a:endParaRPr lang="en-US"/>
        </a:p>
      </dgm:t>
    </dgm:pt>
    <dgm:pt modelId="{ED7D2807-6E90-4F2B-9DFB-A4E379D20C28}" type="sibTrans" cxnId="{AAF4351E-6B51-477F-A8C1-C35CE88DF1CF}">
      <dgm:prSet/>
      <dgm:spPr/>
      <dgm:t>
        <a:bodyPr/>
        <a:lstStyle/>
        <a:p>
          <a:endParaRPr lang="en-US"/>
        </a:p>
      </dgm:t>
    </dgm:pt>
    <dgm:pt modelId="{AE71B8DF-9775-44D2-A491-914EADDE5256}">
      <dgm:prSet phldrT="[Text]" custT="1"/>
      <dgm:spPr>
        <a:solidFill>
          <a:srgbClr val="641F45"/>
        </a:solidFill>
      </dgm:spPr>
      <dgm:t>
        <a:bodyPr/>
        <a:lstStyle/>
        <a:p>
          <a:pPr>
            <a:lnSpc>
              <a:spcPct val="100000"/>
            </a:lnSpc>
          </a:pPr>
          <a:r>
            <a:rPr lang="en-US" sz="1800" dirty="0">
              <a:latin typeface="Franklin Gothic Medium" panose="020B0603020102020204" pitchFamily="34" charset="0"/>
            </a:rPr>
            <a:t>Decreased post-op complications resulting in Medicare savings up to </a:t>
          </a:r>
          <a:br>
            <a:rPr lang="en-US" sz="1800" dirty="0">
              <a:latin typeface="Franklin Gothic Medium" panose="020B0603020102020204" pitchFamily="34" charset="0"/>
            </a:rPr>
          </a:br>
          <a:r>
            <a:rPr lang="en-US" sz="1800" dirty="0">
              <a:latin typeface="Franklin Gothic Medium" panose="020B0603020102020204" pitchFamily="34" charset="0"/>
            </a:rPr>
            <a:t>$242 million annually</a:t>
          </a:r>
        </a:p>
      </dgm:t>
    </dgm:pt>
    <dgm:pt modelId="{E8B3D14E-E093-46CC-96F1-12B0495C0338}" type="parTrans" cxnId="{26D3C091-CE11-4AED-8193-E23910090D6D}">
      <dgm:prSet/>
      <dgm:spPr/>
      <dgm:t>
        <a:bodyPr/>
        <a:lstStyle/>
        <a:p>
          <a:endParaRPr lang="en-US"/>
        </a:p>
      </dgm:t>
    </dgm:pt>
    <dgm:pt modelId="{2EDA22D4-4877-4430-92E1-535ACF08B5C3}" type="sibTrans" cxnId="{26D3C091-CE11-4AED-8193-E23910090D6D}">
      <dgm:prSet/>
      <dgm:spPr/>
      <dgm:t>
        <a:bodyPr/>
        <a:lstStyle/>
        <a:p>
          <a:endParaRPr lang="en-US"/>
        </a:p>
      </dgm:t>
    </dgm:pt>
    <dgm:pt modelId="{95BA3C15-42F0-4903-896A-40FE2D164F62}" type="pres">
      <dgm:prSet presAssocID="{E7C73D72-A189-4FBF-94F4-2368304B90D7}" presName="linearFlow" presStyleCnt="0">
        <dgm:presLayoutVars>
          <dgm:dir/>
          <dgm:resizeHandles val="exact"/>
        </dgm:presLayoutVars>
      </dgm:prSet>
      <dgm:spPr/>
    </dgm:pt>
    <dgm:pt modelId="{DF626250-8076-4C42-B526-89CA2C3FBA7D}" type="pres">
      <dgm:prSet presAssocID="{54A2FC56-9FFE-4F77-9B43-00D21F6C8C18}" presName="node" presStyleLbl="node1" presStyleIdx="0" presStyleCnt="3">
        <dgm:presLayoutVars>
          <dgm:bulletEnabled val="1"/>
        </dgm:presLayoutVars>
      </dgm:prSet>
      <dgm:spPr/>
    </dgm:pt>
    <dgm:pt modelId="{A11BD261-C8C3-412C-A641-6F6DD55A20B3}" type="pres">
      <dgm:prSet presAssocID="{3F54CC98-E3D1-46D2-A185-33ED2E516A58}" presName="spacerL" presStyleCnt="0"/>
      <dgm:spPr/>
    </dgm:pt>
    <dgm:pt modelId="{F6C42586-540C-4F25-B0FB-7E339DB92967}" type="pres">
      <dgm:prSet presAssocID="{3F54CC98-E3D1-46D2-A185-33ED2E516A58}" presName="sibTrans" presStyleLbl="sibTrans2D1" presStyleIdx="0" presStyleCnt="2"/>
      <dgm:spPr/>
    </dgm:pt>
    <dgm:pt modelId="{F70B40A1-F624-4A3D-ADCA-A79730F78403}" type="pres">
      <dgm:prSet presAssocID="{3F54CC98-E3D1-46D2-A185-33ED2E516A58}" presName="spacerR" presStyleCnt="0"/>
      <dgm:spPr/>
    </dgm:pt>
    <dgm:pt modelId="{995F4373-D251-4D05-A0EE-A0BE4AF1ECF9}" type="pres">
      <dgm:prSet presAssocID="{4A29061B-FCB1-40A7-A0AC-4660E11AA713}" presName="node" presStyleLbl="node1" presStyleIdx="1" presStyleCnt="3" custScaleY="98831" custLinFactNeighborX="7403" custLinFactNeighborY="-1202">
        <dgm:presLayoutVars>
          <dgm:bulletEnabled val="1"/>
        </dgm:presLayoutVars>
      </dgm:prSet>
      <dgm:spPr/>
    </dgm:pt>
    <dgm:pt modelId="{91D43C30-5846-44E5-9190-5FDC1D44E8CA}" type="pres">
      <dgm:prSet presAssocID="{ED7D2807-6E90-4F2B-9DFB-A4E379D20C28}" presName="spacerL" presStyleCnt="0"/>
      <dgm:spPr/>
    </dgm:pt>
    <dgm:pt modelId="{4F365FB1-C9FE-41AF-8978-F348E9785A73}" type="pres">
      <dgm:prSet presAssocID="{ED7D2807-6E90-4F2B-9DFB-A4E379D20C28}" presName="sibTrans" presStyleLbl="sibTrans2D1" presStyleIdx="1" presStyleCnt="2"/>
      <dgm:spPr/>
    </dgm:pt>
    <dgm:pt modelId="{756EFB53-3D23-4C17-98F5-464374115A6C}" type="pres">
      <dgm:prSet presAssocID="{ED7D2807-6E90-4F2B-9DFB-A4E379D20C28}" presName="spacerR" presStyleCnt="0"/>
      <dgm:spPr/>
    </dgm:pt>
    <dgm:pt modelId="{EB5440AD-EF93-49DC-B871-98B6EB00371F}" type="pres">
      <dgm:prSet presAssocID="{AE71B8DF-9775-44D2-A491-914EADDE5256}" presName="node" presStyleLbl="node1" presStyleIdx="2" presStyleCnt="3" custScaleX="144815" custScaleY="136123">
        <dgm:presLayoutVars>
          <dgm:bulletEnabled val="1"/>
        </dgm:presLayoutVars>
      </dgm:prSet>
      <dgm:spPr/>
    </dgm:pt>
  </dgm:ptLst>
  <dgm:cxnLst>
    <dgm:cxn modelId="{C8071002-A5B2-4A9D-872B-45F12BC75059}" type="presOf" srcId="{54A2FC56-9FFE-4F77-9B43-00D21F6C8C18}" destId="{DF626250-8076-4C42-B526-89CA2C3FBA7D}" srcOrd="0" destOrd="0" presId="urn:microsoft.com/office/officeart/2005/8/layout/equation1"/>
    <dgm:cxn modelId="{AAF4351E-6B51-477F-A8C1-C35CE88DF1CF}" srcId="{E7C73D72-A189-4FBF-94F4-2368304B90D7}" destId="{4A29061B-FCB1-40A7-A0AC-4660E11AA713}" srcOrd="1" destOrd="0" parTransId="{6718FAFC-3FD3-4A2B-A25C-3EF5D4911FBB}" sibTransId="{ED7D2807-6E90-4F2B-9DFB-A4E379D20C28}"/>
    <dgm:cxn modelId="{387B4730-5793-423E-8517-D05E77C48A3C}" type="presOf" srcId="{E7C73D72-A189-4FBF-94F4-2368304B90D7}" destId="{95BA3C15-42F0-4903-896A-40FE2D164F62}" srcOrd="0" destOrd="0" presId="urn:microsoft.com/office/officeart/2005/8/layout/equation1"/>
    <dgm:cxn modelId="{6DE6956B-826C-4154-BA82-BBC5236909DA}" type="presOf" srcId="{ED7D2807-6E90-4F2B-9DFB-A4E379D20C28}" destId="{4F365FB1-C9FE-41AF-8978-F348E9785A73}" srcOrd="0" destOrd="0" presId="urn:microsoft.com/office/officeart/2005/8/layout/equation1"/>
    <dgm:cxn modelId="{10860E85-2DE3-4E65-A6A0-A1B5BA838541}" type="presOf" srcId="{AE71B8DF-9775-44D2-A491-914EADDE5256}" destId="{EB5440AD-EF93-49DC-B871-98B6EB00371F}" srcOrd="0" destOrd="0" presId="urn:microsoft.com/office/officeart/2005/8/layout/equation1"/>
    <dgm:cxn modelId="{26D3C091-CE11-4AED-8193-E23910090D6D}" srcId="{E7C73D72-A189-4FBF-94F4-2368304B90D7}" destId="{AE71B8DF-9775-44D2-A491-914EADDE5256}" srcOrd="2" destOrd="0" parTransId="{E8B3D14E-E093-46CC-96F1-12B0495C0338}" sibTransId="{2EDA22D4-4877-4430-92E1-535ACF08B5C3}"/>
    <dgm:cxn modelId="{D628179B-3242-4120-BDEF-DB70C28EFFF3}" srcId="{E7C73D72-A189-4FBF-94F4-2368304B90D7}" destId="{54A2FC56-9FFE-4F77-9B43-00D21F6C8C18}" srcOrd="0" destOrd="0" parTransId="{7CE5550E-F75C-4D3C-ADCE-C41EA36B31F3}" sibTransId="{3F54CC98-E3D1-46D2-A185-33ED2E516A58}"/>
    <dgm:cxn modelId="{3F4B97AF-487F-4D1C-ADD8-E20A90C2EC9F}" type="presOf" srcId="{4A29061B-FCB1-40A7-A0AC-4660E11AA713}" destId="{995F4373-D251-4D05-A0EE-A0BE4AF1ECF9}" srcOrd="0" destOrd="0" presId="urn:microsoft.com/office/officeart/2005/8/layout/equation1"/>
    <dgm:cxn modelId="{D15B57CF-FE8D-445C-8B3C-C3CD3C1AFFAB}" type="presOf" srcId="{3F54CC98-E3D1-46D2-A185-33ED2E516A58}" destId="{F6C42586-540C-4F25-B0FB-7E339DB92967}" srcOrd="0" destOrd="0" presId="urn:microsoft.com/office/officeart/2005/8/layout/equation1"/>
    <dgm:cxn modelId="{BBD0AD0C-7CCE-4F3B-8928-1C8D335C5525}" type="presParOf" srcId="{95BA3C15-42F0-4903-896A-40FE2D164F62}" destId="{DF626250-8076-4C42-B526-89CA2C3FBA7D}" srcOrd="0" destOrd="0" presId="urn:microsoft.com/office/officeart/2005/8/layout/equation1"/>
    <dgm:cxn modelId="{83AA28DF-B54B-4160-9FC9-3F590851288A}" type="presParOf" srcId="{95BA3C15-42F0-4903-896A-40FE2D164F62}" destId="{A11BD261-C8C3-412C-A641-6F6DD55A20B3}" srcOrd="1" destOrd="0" presId="urn:microsoft.com/office/officeart/2005/8/layout/equation1"/>
    <dgm:cxn modelId="{926D610C-76B7-47D6-9590-D2069D91C12C}" type="presParOf" srcId="{95BA3C15-42F0-4903-896A-40FE2D164F62}" destId="{F6C42586-540C-4F25-B0FB-7E339DB92967}" srcOrd="2" destOrd="0" presId="urn:microsoft.com/office/officeart/2005/8/layout/equation1"/>
    <dgm:cxn modelId="{A03197A9-17BD-4439-83C8-C462359D4C09}" type="presParOf" srcId="{95BA3C15-42F0-4903-896A-40FE2D164F62}" destId="{F70B40A1-F624-4A3D-ADCA-A79730F78403}" srcOrd="3" destOrd="0" presId="urn:microsoft.com/office/officeart/2005/8/layout/equation1"/>
    <dgm:cxn modelId="{3582F141-E380-43D1-96EE-0B45A7436963}" type="presParOf" srcId="{95BA3C15-42F0-4903-896A-40FE2D164F62}" destId="{995F4373-D251-4D05-A0EE-A0BE4AF1ECF9}" srcOrd="4" destOrd="0" presId="urn:microsoft.com/office/officeart/2005/8/layout/equation1"/>
    <dgm:cxn modelId="{14E36E99-76F3-41BA-B529-FCBF5C1C65E1}" type="presParOf" srcId="{95BA3C15-42F0-4903-896A-40FE2D164F62}" destId="{91D43C30-5846-44E5-9190-5FDC1D44E8CA}" srcOrd="5" destOrd="0" presId="urn:microsoft.com/office/officeart/2005/8/layout/equation1"/>
    <dgm:cxn modelId="{79DDDF80-6368-4D79-A25D-05472792A2F5}" type="presParOf" srcId="{95BA3C15-42F0-4903-896A-40FE2D164F62}" destId="{4F365FB1-C9FE-41AF-8978-F348E9785A73}" srcOrd="6" destOrd="0" presId="urn:microsoft.com/office/officeart/2005/8/layout/equation1"/>
    <dgm:cxn modelId="{87773D7C-1527-433F-95DF-23A41FF48428}" type="presParOf" srcId="{95BA3C15-42F0-4903-896A-40FE2D164F62}" destId="{756EFB53-3D23-4C17-98F5-464374115A6C}" srcOrd="7" destOrd="0" presId="urn:microsoft.com/office/officeart/2005/8/layout/equation1"/>
    <dgm:cxn modelId="{F73C9297-1C5C-4EEF-A6A3-DD5CC0BA0BB4}" type="presParOf" srcId="{95BA3C15-42F0-4903-896A-40FE2D164F62}" destId="{EB5440AD-EF93-49DC-B871-98B6EB00371F}"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C73D72-A189-4FBF-94F4-2368304B90D7}" type="doc">
      <dgm:prSet loTypeId="urn:microsoft.com/office/officeart/2005/8/layout/equation1" loCatId="process" qsTypeId="urn:microsoft.com/office/officeart/2005/8/quickstyle/simple1" qsCatId="simple" csTypeId="urn:microsoft.com/office/officeart/2005/8/colors/accent1_2" csCatId="accent1" phldr="1"/>
      <dgm:spPr/>
    </dgm:pt>
    <dgm:pt modelId="{54A2FC56-9FFE-4F77-9B43-00D21F6C8C18}">
      <dgm:prSet phldrT="[Text]" custT="1"/>
      <dgm:spPr>
        <a:solidFill>
          <a:srgbClr val="0070C0"/>
        </a:solidFill>
      </dgm:spPr>
      <dgm:t>
        <a:bodyPr/>
        <a:lstStyle/>
        <a:p>
          <a:r>
            <a:rPr lang="en-US" sz="1600" dirty="0">
              <a:latin typeface="Franklin Gothic Medium" panose="020B0603020102020204" pitchFamily="34" charset="0"/>
            </a:rPr>
            <a:t>Pre- and post-op nutrition screening and assessment for at-risk patients</a:t>
          </a:r>
        </a:p>
      </dgm:t>
    </dgm:pt>
    <dgm:pt modelId="{7CE5550E-F75C-4D3C-ADCE-C41EA36B31F3}" type="parTrans" cxnId="{D628179B-3242-4120-BDEF-DB70C28EFFF3}">
      <dgm:prSet/>
      <dgm:spPr/>
      <dgm:t>
        <a:bodyPr/>
        <a:lstStyle/>
        <a:p>
          <a:endParaRPr lang="en-US"/>
        </a:p>
      </dgm:t>
    </dgm:pt>
    <dgm:pt modelId="{3F54CC98-E3D1-46D2-A185-33ED2E516A58}" type="sibTrans" cxnId="{D628179B-3242-4120-BDEF-DB70C28EFFF3}">
      <dgm:prSet/>
      <dgm:spPr/>
      <dgm:t>
        <a:bodyPr/>
        <a:lstStyle/>
        <a:p>
          <a:endParaRPr lang="en-US"/>
        </a:p>
      </dgm:t>
    </dgm:pt>
    <dgm:pt modelId="{4A29061B-FCB1-40A7-A0AC-4660E11AA713}">
      <dgm:prSet phldrT="[Text]" custT="1"/>
      <dgm:spPr>
        <a:solidFill>
          <a:srgbClr val="DE4C27"/>
        </a:solidFill>
      </dgm:spPr>
      <dgm:t>
        <a:bodyPr/>
        <a:lstStyle/>
        <a:p>
          <a:pPr>
            <a:lnSpc>
              <a:spcPct val="100000"/>
            </a:lnSpc>
          </a:pPr>
          <a:r>
            <a:rPr lang="en-US" sz="1600" dirty="0">
              <a:latin typeface="Franklin Gothic Medium" panose="020B0603020102020204" pitchFamily="34" charset="0"/>
            </a:rPr>
            <a:t>Nutrition plan including specialized oral, enteral, parenteral nutrition </a:t>
          </a:r>
        </a:p>
      </dgm:t>
    </dgm:pt>
    <dgm:pt modelId="{6718FAFC-3FD3-4A2B-A25C-3EF5D4911FBB}" type="parTrans" cxnId="{AAF4351E-6B51-477F-A8C1-C35CE88DF1CF}">
      <dgm:prSet/>
      <dgm:spPr/>
      <dgm:t>
        <a:bodyPr/>
        <a:lstStyle/>
        <a:p>
          <a:endParaRPr lang="en-US"/>
        </a:p>
      </dgm:t>
    </dgm:pt>
    <dgm:pt modelId="{ED7D2807-6E90-4F2B-9DFB-A4E379D20C28}" type="sibTrans" cxnId="{AAF4351E-6B51-477F-A8C1-C35CE88DF1CF}">
      <dgm:prSet/>
      <dgm:spPr/>
      <dgm:t>
        <a:bodyPr/>
        <a:lstStyle/>
        <a:p>
          <a:endParaRPr lang="en-US"/>
        </a:p>
      </dgm:t>
    </dgm:pt>
    <dgm:pt modelId="{AE71B8DF-9775-44D2-A491-914EADDE5256}">
      <dgm:prSet phldrT="[Text]" custT="1"/>
      <dgm:spPr>
        <a:solidFill>
          <a:srgbClr val="641F45"/>
        </a:solidFill>
      </dgm:spPr>
      <dgm:t>
        <a:bodyPr/>
        <a:lstStyle/>
        <a:p>
          <a:pPr>
            <a:lnSpc>
              <a:spcPct val="100000"/>
            </a:lnSpc>
          </a:pPr>
          <a:r>
            <a:rPr lang="en-US" sz="1800" dirty="0">
              <a:latin typeface="Franklin Gothic Medium" panose="020B0603020102020204" pitchFamily="34" charset="0"/>
            </a:rPr>
            <a:t>Decreased post-op complications resulting in Medicare savings up to </a:t>
          </a:r>
          <a:br>
            <a:rPr lang="en-US" sz="1800" dirty="0">
              <a:latin typeface="Franklin Gothic Medium" panose="020B0603020102020204" pitchFamily="34" charset="0"/>
            </a:rPr>
          </a:br>
          <a:r>
            <a:rPr lang="en-US" sz="1800" dirty="0">
              <a:latin typeface="Franklin Gothic Medium" panose="020B0603020102020204" pitchFamily="34" charset="0"/>
            </a:rPr>
            <a:t>$85 million annually</a:t>
          </a:r>
        </a:p>
      </dgm:t>
    </dgm:pt>
    <dgm:pt modelId="{E8B3D14E-E093-46CC-96F1-12B0495C0338}" type="parTrans" cxnId="{26D3C091-CE11-4AED-8193-E23910090D6D}">
      <dgm:prSet/>
      <dgm:spPr/>
      <dgm:t>
        <a:bodyPr/>
        <a:lstStyle/>
        <a:p>
          <a:endParaRPr lang="en-US"/>
        </a:p>
      </dgm:t>
    </dgm:pt>
    <dgm:pt modelId="{2EDA22D4-4877-4430-92E1-535ACF08B5C3}" type="sibTrans" cxnId="{26D3C091-CE11-4AED-8193-E23910090D6D}">
      <dgm:prSet/>
      <dgm:spPr/>
      <dgm:t>
        <a:bodyPr/>
        <a:lstStyle/>
        <a:p>
          <a:endParaRPr lang="en-US"/>
        </a:p>
      </dgm:t>
    </dgm:pt>
    <dgm:pt modelId="{95BA3C15-42F0-4903-896A-40FE2D164F62}" type="pres">
      <dgm:prSet presAssocID="{E7C73D72-A189-4FBF-94F4-2368304B90D7}" presName="linearFlow" presStyleCnt="0">
        <dgm:presLayoutVars>
          <dgm:dir/>
          <dgm:resizeHandles val="exact"/>
        </dgm:presLayoutVars>
      </dgm:prSet>
      <dgm:spPr/>
    </dgm:pt>
    <dgm:pt modelId="{DF626250-8076-4C42-B526-89CA2C3FBA7D}" type="pres">
      <dgm:prSet presAssocID="{54A2FC56-9FFE-4F77-9B43-00D21F6C8C18}" presName="node" presStyleLbl="node1" presStyleIdx="0" presStyleCnt="3">
        <dgm:presLayoutVars>
          <dgm:bulletEnabled val="1"/>
        </dgm:presLayoutVars>
      </dgm:prSet>
      <dgm:spPr/>
    </dgm:pt>
    <dgm:pt modelId="{A11BD261-C8C3-412C-A641-6F6DD55A20B3}" type="pres">
      <dgm:prSet presAssocID="{3F54CC98-E3D1-46D2-A185-33ED2E516A58}" presName="spacerL" presStyleCnt="0"/>
      <dgm:spPr/>
    </dgm:pt>
    <dgm:pt modelId="{F6C42586-540C-4F25-B0FB-7E339DB92967}" type="pres">
      <dgm:prSet presAssocID="{3F54CC98-E3D1-46D2-A185-33ED2E516A58}" presName="sibTrans" presStyleLbl="sibTrans2D1" presStyleIdx="0" presStyleCnt="2"/>
      <dgm:spPr/>
    </dgm:pt>
    <dgm:pt modelId="{F70B40A1-F624-4A3D-ADCA-A79730F78403}" type="pres">
      <dgm:prSet presAssocID="{3F54CC98-E3D1-46D2-A185-33ED2E516A58}" presName="spacerR" presStyleCnt="0"/>
      <dgm:spPr/>
    </dgm:pt>
    <dgm:pt modelId="{995F4373-D251-4D05-A0EE-A0BE4AF1ECF9}" type="pres">
      <dgm:prSet presAssocID="{4A29061B-FCB1-40A7-A0AC-4660E11AA713}" presName="node" presStyleLbl="node1" presStyleIdx="1" presStyleCnt="3" custScaleY="98831" custLinFactNeighborX="7403" custLinFactNeighborY="-1202">
        <dgm:presLayoutVars>
          <dgm:bulletEnabled val="1"/>
        </dgm:presLayoutVars>
      </dgm:prSet>
      <dgm:spPr/>
    </dgm:pt>
    <dgm:pt modelId="{91D43C30-5846-44E5-9190-5FDC1D44E8CA}" type="pres">
      <dgm:prSet presAssocID="{ED7D2807-6E90-4F2B-9DFB-A4E379D20C28}" presName="spacerL" presStyleCnt="0"/>
      <dgm:spPr/>
    </dgm:pt>
    <dgm:pt modelId="{4F365FB1-C9FE-41AF-8978-F348E9785A73}" type="pres">
      <dgm:prSet presAssocID="{ED7D2807-6E90-4F2B-9DFB-A4E379D20C28}" presName="sibTrans" presStyleLbl="sibTrans2D1" presStyleIdx="1" presStyleCnt="2"/>
      <dgm:spPr/>
    </dgm:pt>
    <dgm:pt modelId="{756EFB53-3D23-4C17-98F5-464374115A6C}" type="pres">
      <dgm:prSet presAssocID="{ED7D2807-6E90-4F2B-9DFB-A4E379D20C28}" presName="spacerR" presStyleCnt="0"/>
      <dgm:spPr/>
    </dgm:pt>
    <dgm:pt modelId="{EB5440AD-EF93-49DC-B871-98B6EB00371F}" type="pres">
      <dgm:prSet presAssocID="{AE71B8DF-9775-44D2-A491-914EADDE5256}" presName="node" presStyleLbl="node1" presStyleIdx="2" presStyleCnt="3" custScaleX="136733" custScaleY="135838">
        <dgm:presLayoutVars>
          <dgm:bulletEnabled val="1"/>
        </dgm:presLayoutVars>
      </dgm:prSet>
      <dgm:spPr/>
    </dgm:pt>
  </dgm:ptLst>
  <dgm:cxnLst>
    <dgm:cxn modelId="{C8071002-A5B2-4A9D-872B-45F12BC75059}" type="presOf" srcId="{54A2FC56-9FFE-4F77-9B43-00D21F6C8C18}" destId="{DF626250-8076-4C42-B526-89CA2C3FBA7D}" srcOrd="0" destOrd="0" presId="urn:microsoft.com/office/officeart/2005/8/layout/equation1"/>
    <dgm:cxn modelId="{AAF4351E-6B51-477F-A8C1-C35CE88DF1CF}" srcId="{E7C73D72-A189-4FBF-94F4-2368304B90D7}" destId="{4A29061B-FCB1-40A7-A0AC-4660E11AA713}" srcOrd="1" destOrd="0" parTransId="{6718FAFC-3FD3-4A2B-A25C-3EF5D4911FBB}" sibTransId="{ED7D2807-6E90-4F2B-9DFB-A4E379D20C28}"/>
    <dgm:cxn modelId="{387B4730-5793-423E-8517-D05E77C48A3C}" type="presOf" srcId="{E7C73D72-A189-4FBF-94F4-2368304B90D7}" destId="{95BA3C15-42F0-4903-896A-40FE2D164F62}" srcOrd="0" destOrd="0" presId="urn:microsoft.com/office/officeart/2005/8/layout/equation1"/>
    <dgm:cxn modelId="{6DE6956B-826C-4154-BA82-BBC5236909DA}" type="presOf" srcId="{ED7D2807-6E90-4F2B-9DFB-A4E379D20C28}" destId="{4F365FB1-C9FE-41AF-8978-F348E9785A73}" srcOrd="0" destOrd="0" presId="urn:microsoft.com/office/officeart/2005/8/layout/equation1"/>
    <dgm:cxn modelId="{10860E85-2DE3-4E65-A6A0-A1B5BA838541}" type="presOf" srcId="{AE71B8DF-9775-44D2-A491-914EADDE5256}" destId="{EB5440AD-EF93-49DC-B871-98B6EB00371F}" srcOrd="0" destOrd="0" presId="urn:microsoft.com/office/officeart/2005/8/layout/equation1"/>
    <dgm:cxn modelId="{26D3C091-CE11-4AED-8193-E23910090D6D}" srcId="{E7C73D72-A189-4FBF-94F4-2368304B90D7}" destId="{AE71B8DF-9775-44D2-A491-914EADDE5256}" srcOrd="2" destOrd="0" parTransId="{E8B3D14E-E093-46CC-96F1-12B0495C0338}" sibTransId="{2EDA22D4-4877-4430-92E1-535ACF08B5C3}"/>
    <dgm:cxn modelId="{D628179B-3242-4120-BDEF-DB70C28EFFF3}" srcId="{E7C73D72-A189-4FBF-94F4-2368304B90D7}" destId="{54A2FC56-9FFE-4F77-9B43-00D21F6C8C18}" srcOrd="0" destOrd="0" parTransId="{7CE5550E-F75C-4D3C-ADCE-C41EA36B31F3}" sibTransId="{3F54CC98-E3D1-46D2-A185-33ED2E516A58}"/>
    <dgm:cxn modelId="{3F4B97AF-487F-4D1C-ADD8-E20A90C2EC9F}" type="presOf" srcId="{4A29061B-FCB1-40A7-A0AC-4660E11AA713}" destId="{995F4373-D251-4D05-A0EE-A0BE4AF1ECF9}" srcOrd="0" destOrd="0" presId="urn:microsoft.com/office/officeart/2005/8/layout/equation1"/>
    <dgm:cxn modelId="{D15B57CF-FE8D-445C-8B3C-C3CD3C1AFFAB}" type="presOf" srcId="{3F54CC98-E3D1-46D2-A185-33ED2E516A58}" destId="{F6C42586-540C-4F25-B0FB-7E339DB92967}" srcOrd="0" destOrd="0" presId="urn:microsoft.com/office/officeart/2005/8/layout/equation1"/>
    <dgm:cxn modelId="{BBD0AD0C-7CCE-4F3B-8928-1C8D335C5525}" type="presParOf" srcId="{95BA3C15-42F0-4903-896A-40FE2D164F62}" destId="{DF626250-8076-4C42-B526-89CA2C3FBA7D}" srcOrd="0" destOrd="0" presId="urn:microsoft.com/office/officeart/2005/8/layout/equation1"/>
    <dgm:cxn modelId="{83AA28DF-B54B-4160-9FC9-3F590851288A}" type="presParOf" srcId="{95BA3C15-42F0-4903-896A-40FE2D164F62}" destId="{A11BD261-C8C3-412C-A641-6F6DD55A20B3}" srcOrd="1" destOrd="0" presId="urn:microsoft.com/office/officeart/2005/8/layout/equation1"/>
    <dgm:cxn modelId="{926D610C-76B7-47D6-9590-D2069D91C12C}" type="presParOf" srcId="{95BA3C15-42F0-4903-896A-40FE2D164F62}" destId="{F6C42586-540C-4F25-B0FB-7E339DB92967}" srcOrd="2" destOrd="0" presId="urn:microsoft.com/office/officeart/2005/8/layout/equation1"/>
    <dgm:cxn modelId="{A03197A9-17BD-4439-83C8-C462359D4C09}" type="presParOf" srcId="{95BA3C15-42F0-4903-896A-40FE2D164F62}" destId="{F70B40A1-F624-4A3D-ADCA-A79730F78403}" srcOrd="3" destOrd="0" presId="urn:microsoft.com/office/officeart/2005/8/layout/equation1"/>
    <dgm:cxn modelId="{3582F141-E380-43D1-96EE-0B45A7436963}" type="presParOf" srcId="{95BA3C15-42F0-4903-896A-40FE2D164F62}" destId="{995F4373-D251-4D05-A0EE-A0BE4AF1ECF9}" srcOrd="4" destOrd="0" presId="urn:microsoft.com/office/officeart/2005/8/layout/equation1"/>
    <dgm:cxn modelId="{14E36E99-76F3-41BA-B529-FCBF5C1C65E1}" type="presParOf" srcId="{95BA3C15-42F0-4903-896A-40FE2D164F62}" destId="{91D43C30-5846-44E5-9190-5FDC1D44E8CA}" srcOrd="5" destOrd="0" presId="urn:microsoft.com/office/officeart/2005/8/layout/equation1"/>
    <dgm:cxn modelId="{79DDDF80-6368-4D79-A25D-05472792A2F5}" type="presParOf" srcId="{95BA3C15-42F0-4903-896A-40FE2D164F62}" destId="{4F365FB1-C9FE-41AF-8978-F348E9785A73}" srcOrd="6" destOrd="0" presId="urn:microsoft.com/office/officeart/2005/8/layout/equation1"/>
    <dgm:cxn modelId="{87773D7C-1527-433F-95DF-23A41FF48428}" type="presParOf" srcId="{95BA3C15-42F0-4903-896A-40FE2D164F62}" destId="{756EFB53-3D23-4C17-98F5-464374115A6C}" srcOrd="7" destOrd="0" presId="urn:microsoft.com/office/officeart/2005/8/layout/equation1"/>
    <dgm:cxn modelId="{F73C9297-1C5C-4EEF-A6A3-DD5CC0BA0BB4}" type="presParOf" srcId="{95BA3C15-42F0-4903-896A-40FE2D164F62}" destId="{EB5440AD-EF93-49DC-B871-98B6EB00371F}"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C73D72-A189-4FBF-94F4-2368304B90D7}" type="doc">
      <dgm:prSet loTypeId="urn:microsoft.com/office/officeart/2005/8/layout/equation1" loCatId="process" qsTypeId="urn:microsoft.com/office/officeart/2005/8/quickstyle/simple1" qsCatId="simple" csTypeId="urn:microsoft.com/office/officeart/2005/8/colors/accent1_2" csCatId="accent1" phldr="1"/>
      <dgm:spPr/>
    </dgm:pt>
    <dgm:pt modelId="{54A2FC56-9FFE-4F77-9B43-00D21F6C8C18}">
      <dgm:prSet phldrT="[Text]" custT="1"/>
      <dgm:spPr>
        <a:solidFill>
          <a:srgbClr val="0070C0"/>
        </a:solidFill>
      </dgm:spPr>
      <dgm:t>
        <a:bodyPr/>
        <a:lstStyle/>
        <a:p>
          <a:r>
            <a:rPr lang="en-US" sz="1600" dirty="0">
              <a:latin typeface="Franklin Gothic Medium" panose="020B0603020102020204" pitchFamily="34" charset="0"/>
            </a:rPr>
            <a:t>Pre- and post-op nutrition screening and assessment for at-risk patients</a:t>
          </a:r>
        </a:p>
      </dgm:t>
    </dgm:pt>
    <dgm:pt modelId="{7CE5550E-F75C-4D3C-ADCE-C41EA36B31F3}" type="parTrans" cxnId="{D628179B-3242-4120-BDEF-DB70C28EFFF3}">
      <dgm:prSet/>
      <dgm:spPr/>
      <dgm:t>
        <a:bodyPr/>
        <a:lstStyle/>
        <a:p>
          <a:endParaRPr lang="en-US"/>
        </a:p>
      </dgm:t>
    </dgm:pt>
    <dgm:pt modelId="{3F54CC98-E3D1-46D2-A185-33ED2E516A58}" type="sibTrans" cxnId="{D628179B-3242-4120-BDEF-DB70C28EFFF3}">
      <dgm:prSet/>
      <dgm:spPr/>
      <dgm:t>
        <a:bodyPr/>
        <a:lstStyle/>
        <a:p>
          <a:endParaRPr lang="en-US"/>
        </a:p>
      </dgm:t>
    </dgm:pt>
    <dgm:pt modelId="{4A29061B-FCB1-40A7-A0AC-4660E11AA713}">
      <dgm:prSet phldrT="[Text]" custT="1"/>
      <dgm:spPr>
        <a:solidFill>
          <a:srgbClr val="DE4C27"/>
        </a:solidFill>
      </dgm:spPr>
      <dgm:t>
        <a:bodyPr/>
        <a:lstStyle/>
        <a:p>
          <a:pPr>
            <a:lnSpc>
              <a:spcPct val="100000"/>
            </a:lnSpc>
          </a:pPr>
          <a:r>
            <a:rPr lang="en-US" sz="1600" dirty="0">
              <a:latin typeface="Franklin Gothic Medium" panose="020B0603020102020204" pitchFamily="34" charset="0"/>
            </a:rPr>
            <a:t>Nutrition plan including enteral or parenteral nutrition </a:t>
          </a:r>
        </a:p>
      </dgm:t>
    </dgm:pt>
    <dgm:pt modelId="{6718FAFC-3FD3-4A2B-A25C-3EF5D4911FBB}" type="parTrans" cxnId="{AAF4351E-6B51-477F-A8C1-C35CE88DF1CF}">
      <dgm:prSet/>
      <dgm:spPr/>
      <dgm:t>
        <a:bodyPr/>
        <a:lstStyle/>
        <a:p>
          <a:endParaRPr lang="en-US"/>
        </a:p>
      </dgm:t>
    </dgm:pt>
    <dgm:pt modelId="{ED7D2807-6E90-4F2B-9DFB-A4E379D20C28}" type="sibTrans" cxnId="{AAF4351E-6B51-477F-A8C1-C35CE88DF1CF}">
      <dgm:prSet/>
      <dgm:spPr/>
      <dgm:t>
        <a:bodyPr/>
        <a:lstStyle/>
        <a:p>
          <a:endParaRPr lang="en-US"/>
        </a:p>
      </dgm:t>
    </dgm:pt>
    <dgm:pt modelId="{AE71B8DF-9775-44D2-A491-914EADDE5256}">
      <dgm:prSet phldrT="[Text]" custT="1"/>
      <dgm:spPr>
        <a:solidFill>
          <a:srgbClr val="641F45"/>
        </a:solidFill>
      </dgm:spPr>
      <dgm:t>
        <a:bodyPr/>
        <a:lstStyle/>
        <a:p>
          <a:pPr>
            <a:lnSpc>
              <a:spcPct val="100000"/>
            </a:lnSpc>
          </a:pPr>
          <a:r>
            <a:rPr lang="en-US" sz="1800" dirty="0">
              <a:latin typeface="Franklin Gothic Medium" panose="020B0603020102020204" pitchFamily="34" charset="0"/>
            </a:rPr>
            <a:t>Decreased post-op complications resulting in Medicare savings up to </a:t>
          </a:r>
          <a:br>
            <a:rPr lang="en-US" sz="1800" dirty="0">
              <a:latin typeface="Franklin Gothic Medium" panose="020B0603020102020204" pitchFamily="34" charset="0"/>
            </a:rPr>
          </a:br>
          <a:r>
            <a:rPr lang="en-US" sz="1800" dirty="0">
              <a:latin typeface="Franklin Gothic Medium" panose="020B0603020102020204" pitchFamily="34" charset="0"/>
            </a:rPr>
            <a:t>$85 million annually</a:t>
          </a:r>
        </a:p>
      </dgm:t>
    </dgm:pt>
    <dgm:pt modelId="{E8B3D14E-E093-46CC-96F1-12B0495C0338}" type="parTrans" cxnId="{26D3C091-CE11-4AED-8193-E23910090D6D}">
      <dgm:prSet/>
      <dgm:spPr/>
      <dgm:t>
        <a:bodyPr/>
        <a:lstStyle/>
        <a:p>
          <a:endParaRPr lang="en-US"/>
        </a:p>
      </dgm:t>
    </dgm:pt>
    <dgm:pt modelId="{2EDA22D4-4877-4430-92E1-535ACF08B5C3}" type="sibTrans" cxnId="{26D3C091-CE11-4AED-8193-E23910090D6D}">
      <dgm:prSet/>
      <dgm:spPr/>
      <dgm:t>
        <a:bodyPr/>
        <a:lstStyle/>
        <a:p>
          <a:endParaRPr lang="en-US"/>
        </a:p>
      </dgm:t>
    </dgm:pt>
    <dgm:pt modelId="{95BA3C15-42F0-4903-896A-40FE2D164F62}" type="pres">
      <dgm:prSet presAssocID="{E7C73D72-A189-4FBF-94F4-2368304B90D7}" presName="linearFlow" presStyleCnt="0">
        <dgm:presLayoutVars>
          <dgm:dir/>
          <dgm:resizeHandles val="exact"/>
        </dgm:presLayoutVars>
      </dgm:prSet>
      <dgm:spPr/>
    </dgm:pt>
    <dgm:pt modelId="{DF626250-8076-4C42-B526-89CA2C3FBA7D}" type="pres">
      <dgm:prSet presAssocID="{54A2FC56-9FFE-4F77-9B43-00D21F6C8C18}" presName="node" presStyleLbl="node1" presStyleIdx="0" presStyleCnt="3">
        <dgm:presLayoutVars>
          <dgm:bulletEnabled val="1"/>
        </dgm:presLayoutVars>
      </dgm:prSet>
      <dgm:spPr/>
    </dgm:pt>
    <dgm:pt modelId="{A11BD261-C8C3-412C-A641-6F6DD55A20B3}" type="pres">
      <dgm:prSet presAssocID="{3F54CC98-E3D1-46D2-A185-33ED2E516A58}" presName="spacerL" presStyleCnt="0"/>
      <dgm:spPr/>
    </dgm:pt>
    <dgm:pt modelId="{F6C42586-540C-4F25-B0FB-7E339DB92967}" type="pres">
      <dgm:prSet presAssocID="{3F54CC98-E3D1-46D2-A185-33ED2E516A58}" presName="sibTrans" presStyleLbl="sibTrans2D1" presStyleIdx="0" presStyleCnt="2"/>
      <dgm:spPr/>
    </dgm:pt>
    <dgm:pt modelId="{F70B40A1-F624-4A3D-ADCA-A79730F78403}" type="pres">
      <dgm:prSet presAssocID="{3F54CC98-E3D1-46D2-A185-33ED2E516A58}" presName="spacerR" presStyleCnt="0"/>
      <dgm:spPr/>
    </dgm:pt>
    <dgm:pt modelId="{995F4373-D251-4D05-A0EE-A0BE4AF1ECF9}" type="pres">
      <dgm:prSet presAssocID="{4A29061B-FCB1-40A7-A0AC-4660E11AA713}" presName="node" presStyleLbl="node1" presStyleIdx="1" presStyleCnt="3" custScaleY="98831" custLinFactNeighborX="7403" custLinFactNeighborY="-1202">
        <dgm:presLayoutVars>
          <dgm:bulletEnabled val="1"/>
        </dgm:presLayoutVars>
      </dgm:prSet>
      <dgm:spPr/>
    </dgm:pt>
    <dgm:pt modelId="{91D43C30-5846-44E5-9190-5FDC1D44E8CA}" type="pres">
      <dgm:prSet presAssocID="{ED7D2807-6E90-4F2B-9DFB-A4E379D20C28}" presName="spacerL" presStyleCnt="0"/>
      <dgm:spPr/>
    </dgm:pt>
    <dgm:pt modelId="{4F365FB1-C9FE-41AF-8978-F348E9785A73}" type="pres">
      <dgm:prSet presAssocID="{ED7D2807-6E90-4F2B-9DFB-A4E379D20C28}" presName="sibTrans" presStyleLbl="sibTrans2D1" presStyleIdx="1" presStyleCnt="2"/>
      <dgm:spPr/>
    </dgm:pt>
    <dgm:pt modelId="{756EFB53-3D23-4C17-98F5-464374115A6C}" type="pres">
      <dgm:prSet presAssocID="{ED7D2807-6E90-4F2B-9DFB-A4E379D20C28}" presName="spacerR" presStyleCnt="0"/>
      <dgm:spPr/>
    </dgm:pt>
    <dgm:pt modelId="{EB5440AD-EF93-49DC-B871-98B6EB00371F}" type="pres">
      <dgm:prSet presAssocID="{AE71B8DF-9775-44D2-A491-914EADDE5256}" presName="node" presStyleLbl="node1" presStyleIdx="2" presStyleCnt="3" custScaleX="136733" custScaleY="135838">
        <dgm:presLayoutVars>
          <dgm:bulletEnabled val="1"/>
        </dgm:presLayoutVars>
      </dgm:prSet>
      <dgm:spPr/>
    </dgm:pt>
  </dgm:ptLst>
  <dgm:cxnLst>
    <dgm:cxn modelId="{C8071002-A5B2-4A9D-872B-45F12BC75059}" type="presOf" srcId="{54A2FC56-9FFE-4F77-9B43-00D21F6C8C18}" destId="{DF626250-8076-4C42-B526-89CA2C3FBA7D}" srcOrd="0" destOrd="0" presId="urn:microsoft.com/office/officeart/2005/8/layout/equation1"/>
    <dgm:cxn modelId="{AAF4351E-6B51-477F-A8C1-C35CE88DF1CF}" srcId="{E7C73D72-A189-4FBF-94F4-2368304B90D7}" destId="{4A29061B-FCB1-40A7-A0AC-4660E11AA713}" srcOrd="1" destOrd="0" parTransId="{6718FAFC-3FD3-4A2B-A25C-3EF5D4911FBB}" sibTransId="{ED7D2807-6E90-4F2B-9DFB-A4E379D20C28}"/>
    <dgm:cxn modelId="{387B4730-5793-423E-8517-D05E77C48A3C}" type="presOf" srcId="{E7C73D72-A189-4FBF-94F4-2368304B90D7}" destId="{95BA3C15-42F0-4903-896A-40FE2D164F62}" srcOrd="0" destOrd="0" presId="urn:microsoft.com/office/officeart/2005/8/layout/equation1"/>
    <dgm:cxn modelId="{6DE6956B-826C-4154-BA82-BBC5236909DA}" type="presOf" srcId="{ED7D2807-6E90-4F2B-9DFB-A4E379D20C28}" destId="{4F365FB1-C9FE-41AF-8978-F348E9785A73}" srcOrd="0" destOrd="0" presId="urn:microsoft.com/office/officeart/2005/8/layout/equation1"/>
    <dgm:cxn modelId="{10860E85-2DE3-4E65-A6A0-A1B5BA838541}" type="presOf" srcId="{AE71B8DF-9775-44D2-A491-914EADDE5256}" destId="{EB5440AD-EF93-49DC-B871-98B6EB00371F}" srcOrd="0" destOrd="0" presId="urn:microsoft.com/office/officeart/2005/8/layout/equation1"/>
    <dgm:cxn modelId="{26D3C091-CE11-4AED-8193-E23910090D6D}" srcId="{E7C73D72-A189-4FBF-94F4-2368304B90D7}" destId="{AE71B8DF-9775-44D2-A491-914EADDE5256}" srcOrd="2" destOrd="0" parTransId="{E8B3D14E-E093-46CC-96F1-12B0495C0338}" sibTransId="{2EDA22D4-4877-4430-92E1-535ACF08B5C3}"/>
    <dgm:cxn modelId="{D628179B-3242-4120-BDEF-DB70C28EFFF3}" srcId="{E7C73D72-A189-4FBF-94F4-2368304B90D7}" destId="{54A2FC56-9FFE-4F77-9B43-00D21F6C8C18}" srcOrd="0" destOrd="0" parTransId="{7CE5550E-F75C-4D3C-ADCE-C41EA36B31F3}" sibTransId="{3F54CC98-E3D1-46D2-A185-33ED2E516A58}"/>
    <dgm:cxn modelId="{3F4B97AF-487F-4D1C-ADD8-E20A90C2EC9F}" type="presOf" srcId="{4A29061B-FCB1-40A7-A0AC-4660E11AA713}" destId="{995F4373-D251-4D05-A0EE-A0BE4AF1ECF9}" srcOrd="0" destOrd="0" presId="urn:microsoft.com/office/officeart/2005/8/layout/equation1"/>
    <dgm:cxn modelId="{D15B57CF-FE8D-445C-8B3C-C3CD3C1AFFAB}" type="presOf" srcId="{3F54CC98-E3D1-46D2-A185-33ED2E516A58}" destId="{F6C42586-540C-4F25-B0FB-7E339DB92967}" srcOrd="0" destOrd="0" presId="urn:microsoft.com/office/officeart/2005/8/layout/equation1"/>
    <dgm:cxn modelId="{BBD0AD0C-7CCE-4F3B-8928-1C8D335C5525}" type="presParOf" srcId="{95BA3C15-42F0-4903-896A-40FE2D164F62}" destId="{DF626250-8076-4C42-B526-89CA2C3FBA7D}" srcOrd="0" destOrd="0" presId="urn:microsoft.com/office/officeart/2005/8/layout/equation1"/>
    <dgm:cxn modelId="{83AA28DF-B54B-4160-9FC9-3F590851288A}" type="presParOf" srcId="{95BA3C15-42F0-4903-896A-40FE2D164F62}" destId="{A11BD261-C8C3-412C-A641-6F6DD55A20B3}" srcOrd="1" destOrd="0" presId="urn:microsoft.com/office/officeart/2005/8/layout/equation1"/>
    <dgm:cxn modelId="{926D610C-76B7-47D6-9590-D2069D91C12C}" type="presParOf" srcId="{95BA3C15-42F0-4903-896A-40FE2D164F62}" destId="{F6C42586-540C-4F25-B0FB-7E339DB92967}" srcOrd="2" destOrd="0" presId="urn:microsoft.com/office/officeart/2005/8/layout/equation1"/>
    <dgm:cxn modelId="{A03197A9-17BD-4439-83C8-C462359D4C09}" type="presParOf" srcId="{95BA3C15-42F0-4903-896A-40FE2D164F62}" destId="{F70B40A1-F624-4A3D-ADCA-A79730F78403}" srcOrd="3" destOrd="0" presId="urn:microsoft.com/office/officeart/2005/8/layout/equation1"/>
    <dgm:cxn modelId="{3582F141-E380-43D1-96EE-0B45A7436963}" type="presParOf" srcId="{95BA3C15-42F0-4903-896A-40FE2D164F62}" destId="{995F4373-D251-4D05-A0EE-A0BE4AF1ECF9}" srcOrd="4" destOrd="0" presId="urn:microsoft.com/office/officeart/2005/8/layout/equation1"/>
    <dgm:cxn modelId="{14E36E99-76F3-41BA-B529-FCBF5C1C65E1}" type="presParOf" srcId="{95BA3C15-42F0-4903-896A-40FE2D164F62}" destId="{91D43C30-5846-44E5-9190-5FDC1D44E8CA}" srcOrd="5" destOrd="0" presId="urn:microsoft.com/office/officeart/2005/8/layout/equation1"/>
    <dgm:cxn modelId="{79DDDF80-6368-4D79-A25D-05472792A2F5}" type="presParOf" srcId="{95BA3C15-42F0-4903-896A-40FE2D164F62}" destId="{4F365FB1-C9FE-41AF-8978-F348E9785A73}" srcOrd="6" destOrd="0" presId="urn:microsoft.com/office/officeart/2005/8/layout/equation1"/>
    <dgm:cxn modelId="{87773D7C-1527-433F-95DF-23A41FF48428}" type="presParOf" srcId="{95BA3C15-42F0-4903-896A-40FE2D164F62}" destId="{756EFB53-3D23-4C17-98F5-464374115A6C}" srcOrd="7" destOrd="0" presId="urn:microsoft.com/office/officeart/2005/8/layout/equation1"/>
    <dgm:cxn modelId="{F73C9297-1C5C-4EEF-A6A3-DD5CC0BA0BB4}" type="presParOf" srcId="{95BA3C15-42F0-4903-896A-40FE2D164F62}" destId="{EB5440AD-EF93-49DC-B871-98B6EB00371F}" srcOrd="8"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0DEBE1-F040-4CD0-AE61-51C63AF20976}">
      <dsp:nvSpPr>
        <dsp:cNvPr id="0" name=""/>
        <dsp:cNvSpPr/>
      </dsp:nvSpPr>
      <dsp:spPr>
        <a:xfrm>
          <a:off x="2715499" y="1494304"/>
          <a:ext cx="2834644" cy="2834644"/>
        </a:xfrm>
        <a:prstGeom prst="ellipse">
          <a:avLst/>
        </a:prstGeom>
        <a:solidFill>
          <a:srgbClr val="641F4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114000"/>
            </a:lnSpc>
            <a:spcBef>
              <a:spcPct val="0"/>
            </a:spcBef>
            <a:spcAft>
              <a:spcPct val="35000"/>
            </a:spcAft>
            <a:buNone/>
          </a:pPr>
          <a:r>
            <a:rPr lang="en-US" sz="1800" kern="1200" dirty="0">
              <a:latin typeface="Franklin Gothic Medium" panose="020B0603020102020204" pitchFamily="34" charset="0"/>
            </a:rPr>
            <a:t>Optimization of specialized nutrition can reduce Medicare spending by $580 million annually</a:t>
          </a:r>
        </a:p>
      </dsp:txBody>
      <dsp:txXfrm>
        <a:off x="3130623" y="1909428"/>
        <a:ext cx="2004396" cy="2004396"/>
      </dsp:txXfrm>
    </dsp:sp>
    <dsp:sp modelId="{805ADC37-EED7-4681-8E58-E8EB04C36D4F}">
      <dsp:nvSpPr>
        <dsp:cNvPr id="0" name=""/>
        <dsp:cNvSpPr/>
      </dsp:nvSpPr>
      <dsp:spPr>
        <a:xfrm rot="11554362">
          <a:off x="1073580" y="2107651"/>
          <a:ext cx="1604020" cy="6011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68BF99-7E98-4564-ABD6-831B26AA5287}">
      <dsp:nvSpPr>
        <dsp:cNvPr id="0" name=""/>
        <dsp:cNvSpPr/>
      </dsp:nvSpPr>
      <dsp:spPr>
        <a:xfrm>
          <a:off x="57447" y="1776423"/>
          <a:ext cx="2070728" cy="914401"/>
        </a:xfrm>
        <a:prstGeom prst="roundRect">
          <a:avLst>
            <a:gd name="adj" fmla="val 10000"/>
          </a:avLst>
        </a:prstGeom>
        <a:solidFill>
          <a:srgbClr val="0070C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Gastrointestinal cancer</a:t>
          </a:r>
        </a:p>
      </dsp:txBody>
      <dsp:txXfrm>
        <a:off x="84229" y="1803205"/>
        <a:ext cx="2017164" cy="860837"/>
      </dsp:txXfrm>
    </dsp:sp>
    <dsp:sp modelId="{DE17DDCC-CC62-423C-B834-3B039EDCB6EA}">
      <dsp:nvSpPr>
        <dsp:cNvPr id="0" name=""/>
        <dsp:cNvSpPr/>
      </dsp:nvSpPr>
      <dsp:spPr>
        <a:xfrm rot="14611818">
          <a:off x="2605286" y="744551"/>
          <a:ext cx="1196307" cy="6011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26D21C-4304-4A32-A155-E0A7C5941255}">
      <dsp:nvSpPr>
        <dsp:cNvPr id="0" name=""/>
        <dsp:cNvSpPr/>
      </dsp:nvSpPr>
      <dsp:spPr>
        <a:xfrm>
          <a:off x="1903558" y="52454"/>
          <a:ext cx="2066540" cy="914401"/>
        </a:xfrm>
        <a:prstGeom prst="roundRect">
          <a:avLst>
            <a:gd name="adj" fmla="val 10000"/>
          </a:avLst>
        </a:prstGeom>
        <a:solidFill>
          <a:srgbClr val="0070C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Sepsis</a:t>
          </a:r>
        </a:p>
      </dsp:txBody>
      <dsp:txXfrm>
        <a:off x="1930340" y="79236"/>
        <a:ext cx="2012976" cy="860837"/>
      </dsp:txXfrm>
    </dsp:sp>
    <dsp:sp modelId="{8C06AFC7-4E6C-465F-984E-23AF35721C04}">
      <dsp:nvSpPr>
        <dsp:cNvPr id="0" name=""/>
        <dsp:cNvSpPr/>
      </dsp:nvSpPr>
      <dsp:spPr>
        <a:xfrm rot="17741526">
          <a:off x="4443476" y="741554"/>
          <a:ext cx="1177533" cy="6011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D8B8B1-EBED-41F8-A07B-EAAEE05180F8}">
      <dsp:nvSpPr>
        <dsp:cNvPr id="0" name=""/>
        <dsp:cNvSpPr/>
      </dsp:nvSpPr>
      <dsp:spPr>
        <a:xfrm>
          <a:off x="4254224" y="54346"/>
          <a:ext cx="2066540" cy="914401"/>
        </a:xfrm>
        <a:prstGeom prst="roundRect">
          <a:avLst>
            <a:gd name="adj" fmla="val 10000"/>
          </a:avLst>
        </a:prstGeom>
        <a:solidFill>
          <a:srgbClr val="0070C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Hospital-Acquired Infections</a:t>
          </a:r>
        </a:p>
      </dsp:txBody>
      <dsp:txXfrm>
        <a:off x="4281006" y="81128"/>
        <a:ext cx="2012976" cy="860837"/>
      </dsp:txXfrm>
    </dsp:sp>
    <dsp:sp modelId="{0109093C-BF9C-46B1-A3F3-35D04DC08798}">
      <dsp:nvSpPr>
        <dsp:cNvPr id="0" name=""/>
        <dsp:cNvSpPr/>
      </dsp:nvSpPr>
      <dsp:spPr>
        <a:xfrm rot="20802661">
          <a:off x="5584352" y="2071230"/>
          <a:ext cx="1668263" cy="6011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5E6E42A-8884-4F53-8853-5CAD730B29CC}">
      <dsp:nvSpPr>
        <dsp:cNvPr id="0" name=""/>
        <dsp:cNvSpPr/>
      </dsp:nvSpPr>
      <dsp:spPr>
        <a:xfrm>
          <a:off x="6197009" y="1722846"/>
          <a:ext cx="2066540" cy="914401"/>
        </a:xfrm>
        <a:prstGeom prst="roundRect">
          <a:avLst>
            <a:gd name="adj" fmla="val 10000"/>
          </a:avLst>
        </a:prstGeom>
        <a:solidFill>
          <a:srgbClr val="0070C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Surgical Complications</a:t>
          </a:r>
        </a:p>
      </dsp:txBody>
      <dsp:txXfrm>
        <a:off x="6223791" y="1749628"/>
        <a:ext cx="2012976" cy="8608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26250-8076-4C42-B526-89CA2C3FBA7D}">
      <dsp:nvSpPr>
        <dsp:cNvPr id="0" name=""/>
        <dsp:cNvSpPr/>
      </dsp:nvSpPr>
      <dsp:spPr>
        <a:xfrm>
          <a:off x="2132" y="1623376"/>
          <a:ext cx="2143953" cy="2143953"/>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rPr>
            <a:t>Pre- and post-op nutrition screening and assessment for at-risk patients</a:t>
          </a:r>
        </a:p>
      </dsp:txBody>
      <dsp:txXfrm>
        <a:off x="316107" y="1937351"/>
        <a:ext cx="1516003" cy="1516003"/>
      </dsp:txXfrm>
    </dsp:sp>
    <dsp:sp modelId="{F6C42586-540C-4F25-B0FB-7E339DB92967}">
      <dsp:nvSpPr>
        <dsp:cNvPr id="0" name=""/>
        <dsp:cNvSpPr/>
      </dsp:nvSpPr>
      <dsp:spPr>
        <a:xfrm>
          <a:off x="2320175" y="2073607"/>
          <a:ext cx="1243492" cy="124349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485000" y="2549118"/>
        <a:ext cx="913842" cy="292470"/>
      </dsp:txXfrm>
    </dsp:sp>
    <dsp:sp modelId="{995F4373-D251-4D05-A0EE-A0BE4AF1ECF9}">
      <dsp:nvSpPr>
        <dsp:cNvPr id="0" name=""/>
        <dsp:cNvSpPr/>
      </dsp:nvSpPr>
      <dsp:spPr>
        <a:xfrm>
          <a:off x="3750645" y="1610137"/>
          <a:ext cx="2143953" cy="2118890"/>
        </a:xfrm>
        <a:prstGeom prst="ellipse">
          <a:avLst/>
        </a:prstGeom>
        <a:solidFill>
          <a:srgbClr val="DE4C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Nutrition plan including enteral nutrition </a:t>
          </a:r>
        </a:p>
      </dsp:txBody>
      <dsp:txXfrm>
        <a:off x="4064620" y="1920441"/>
        <a:ext cx="1516003" cy="1498282"/>
      </dsp:txXfrm>
    </dsp:sp>
    <dsp:sp modelId="{4F365FB1-C9FE-41AF-8978-F348E9785A73}">
      <dsp:nvSpPr>
        <dsp:cNvPr id="0" name=""/>
        <dsp:cNvSpPr/>
      </dsp:nvSpPr>
      <dsp:spPr>
        <a:xfrm>
          <a:off x="6055799" y="2073607"/>
          <a:ext cx="1243492" cy="1243492"/>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US" sz="5500" kern="1200"/>
        </a:p>
      </dsp:txBody>
      <dsp:txXfrm>
        <a:off x="6220624" y="2329766"/>
        <a:ext cx="913842" cy="731174"/>
      </dsp:txXfrm>
    </dsp:sp>
    <dsp:sp modelId="{EB5440AD-EF93-49DC-B871-98B6EB00371F}">
      <dsp:nvSpPr>
        <dsp:cNvPr id="0" name=""/>
        <dsp:cNvSpPr/>
      </dsp:nvSpPr>
      <dsp:spPr>
        <a:xfrm>
          <a:off x="7473381" y="1236146"/>
          <a:ext cx="3104766" cy="2918413"/>
        </a:xfrm>
        <a:prstGeom prst="ellipse">
          <a:avLst/>
        </a:prstGeom>
        <a:solidFill>
          <a:srgbClr val="641F4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ct val="35000"/>
            </a:spcAft>
            <a:buNone/>
          </a:pPr>
          <a:r>
            <a:rPr lang="en-US" sz="1800" kern="1200" dirty="0">
              <a:latin typeface="Franklin Gothic Medium" panose="020B0603020102020204" pitchFamily="34" charset="0"/>
            </a:rPr>
            <a:t>Decreased post-op complications resulting in Medicare savings up to </a:t>
          </a:r>
          <a:br>
            <a:rPr lang="en-US" sz="1800" kern="1200" dirty="0">
              <a:latin typeface="Franklin Gothic Medium" panose="020B0603020102020204" pitchFamily="34" charset="0"/>
            </a:rPr>
          </a:br>
          <a:r>
            <a:rPr lang="en-US" sz="1800" kern="1200" dirty="0">
              <a:latin typeface="Franklin Gothic Medium" panose="020B0603020102020204" pitchFamily="34" charset="0"/>
            </a:rPr>
            <a:t>$222 million annually</a:t>
          </a:r>
        </a:p>
      </dsp:txBody>
      <dsp:txXfrm>
        <a:off x="7928063" y="1663538"/>
        <a:ext cx="2195402" cy="20636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26250-8076-4C42-B526-89CA2C3FBA7D}">
      <dsp:nvSpPr>
        <dsp:cNvPr id="0" name=""/>
        <dsp:cNvSpPr/>
      </dsp:nvSpPr>
      <dsp:spPr>
        <a:xfrm>
          <a:off x="2132" y="1623376"/>
          <a:ext cx="2143953" cy="2143953"/>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rPr>
            <a:t>Pre- and post-op nutrition screening and assessment for at-risk patients</a:t>
          </a:r>
        </a:p>
      </dsp:txBody>
      <dsp:txXfrm>
        <a:off x="316107" y="1937351"/>
        <a:ext cx="1516003" cy="1516003"/>
      </dsp:txXfrm>
    </dsp:sp>
    <dsp:sp modelId="{F6C42586-540C-4F25-B0FB-7E339DB92967}">
      <dsp:nvSpPr>
        <dsp:cNvPr id="0" name=""/>
        <dsp:cNvSpPr/>
      </dsp:nvSpPr>
      <dsp:spPr>
        <a:xfrm>
          <a:off x="2320175" y="2073607"/>
          <a:ext cx="1243492" cy="1243492"/>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485000" y="2549118"/>
        <a:ext cx="913842" cy="292470"/>
      </dsp:txXfrm>
    </dsp:sp>
    <dsp:sp modelId="{995F4373-D251-4D05-A0EE-A0BE4AF1ECF9}">
      <dsp:nvSpPr>
        <dsp:cNvPr id="0" name=""/>
        <dsp:cNvSpPr/>
      </dsp:nvSpPr>
      <dsp:spPr>
        <a:xfrm>
          <a:off x="3750645" y="1610137"/>
          <a:ext cx="2143953" cy="2118890"/>
        </a:xfrm>
        <a:prstGeom prst="ellipse">
          <a:avLst/>
        </a:prstGeom>
        <a:solidFill>
          <a:srgbClr val="DE4C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Nutrition plan including specialized oral, enteral, parenteral nutrition </a:t>
          </a:r>
        </a:p>
      </dsp:txBody>
      <dsp:txXfrm>
        <a:off x="4064620" y="1920441"/>
        <a:ext cx="1516003" cy="1498282"/>
      </dsp:txXfrm>
    </dsp:sp>
    <dsp:sp modelId="{4F365FB1-C9FE-41AF-8978-F348E9785A73}">
      <dsp:nvSpPr>
        <dsp:cNvPr id="0" name=""/>
        <dsp:cNvSpPr/>
      </dsp:nvSpPr>
      <dsp:spPr>
        <a:xfrm>
          <a:off x="6055799" y="2073607"/>
          <a:ext cx="1243492" cy="1243492"/>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US" sz="5500" kern="1200"/>
        </a:p>
      </dsp:txBody>
      <dsp:txXfrm>
        <a:off x="6220624" y="2329766"/>
        <a:ext cx="913842" cy="731174"/>
      </dsp:txXfrm>
    </dsp:sp>
    <dsp:sp modelId="{EB5440AD-EF93-49DC-B871-98B6EB00371F}">
      <dsp:nvSpPr>
        <dsp:cNvPr id="0" name=""/>
        <dsp:cNvSpPr/>
      </dsp:nvSpPr>
      <dsp:spPr>
        <a:xfrm>
          <a:off x="7473381" y="1236146"/>
          <a:ext cx="3104766" cy="2918413"/>
        </a:xfrm>
        <a:prstGeom prst="ellipse">
          <a:avLst/>
        </a:prstGeom>
        <a:solidFill>
          <a:srgbClr val="641F4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ct val="35000"/>
            </a:spcAft>
            <a:buNone/>
          </a:pPr>
          <a:r>
            <a:rPr lang="en-US" sz="1800" kern="1200" dirty="0">
              <a:latin typeface="Franklin Gothic Medium" panose="020B0603020102020204" pitchFamily="34" charset="0"/>
            </a:rPr>
            <a:t>Decreased post-op complications resulting in Medicare savings up to </a:t>
          </a:r>
          <a:br>
            <a:rPr lang="en-US" sz="1800" kern="1200" dirty="0">
              <a:latin typeface="Franklin Gothic Medium" panose="020B0603020102020204" pitchFamily="34" charset="0"/>
            </a:rPr>
          </a:br>
          <a:r>
            <a:rPr lang="en-US" sz="1800" kern="1200" dirty="0">
              <a:latin typeface="Franklin Gothic Medium" panose="020B0603020102020204" pitchFamily="34" charset="0"/>
            </a:rPr>
            <a:t>$242 million annually</a:t>
          </a:r>
        </a:p>
      </dsp:txBody>
      <dsp:txXfrm>
        <a:off x="7928063" y="1663538"/>
        <a:ext cx="2195402" cy="20636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26250-8076-4C42-B526-89CA2C3FBA7D}">
      <dsp:nvSpPr>
        <dsp:cNvPr id="0" name=""/>
        <dsp:cNvSpPr/>
      </dsp:nvSpPr>
      <dsp:spPr>
        <a:xfrm>
          <a:off x="1036" y="1268597"/>
          <a:ext cx="2180116" cy="2180116"/>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rPr>
            <a:t>Pre- and post-op nutrition screening and assessment for at-risk patients</a:t>
          </a:r>
        </a:p>
      </dsp:txBody>
      <dsp:txXfrm>
        <a:off x="320307" y="1587868"/>
        <a:ext cx="1541574" cy="1541574"/>
      </dsp:txXfrm>
    </dsp:sp>
    <dsp:sp modelId="{F6C42586-540C-4F25-B0FB-7E339DB92967}">
      <dsp:nvSpPr>
        <dsp:cNvPr id="0" name=""/>
        <dsp:cNvSpPr/>
      </dsp:nvSpPr>
      <dsp:spPr>
        <a:xfrm>
          <a:off x="2358178" y="1726421"/>
          <a:ext cx="1264467" cy="1264467"/>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525783" y="2209953"/>
        <a:ext cx="929257" cy="297403"/>
      </dsp:txXfrm>
    </dsp:sp>
    <dsp:sp modelId="{995F4373-D251-4D05-A0EE-A0BE4AF1ECF9}">
      <dsp:nvSpPr>
        <dsp:cNvPr id="0" name=""/>
        <dsp:cNvSpPr/>
      </dsp:nvSpPr>
      <dsp:spPr>
        <a:xfrm>
          <a:off x="3812776" y="1255135"/>
          <a:ext cx="2180116" cy="2154630"/>
        </a:xfrm>
        <a:prstGeom prst="ellipse">
          <a:avLst/>
        </a:prstGeom>
        <a:solidFill>
          <a:srgbClr val="DE4C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Nutrition plan including specialized oral, enteral, parenteral nutrition </a:t>
          </a:r>
        </a:p>
      </dsp:txBody>
      <dsp:txXfrm>
        <a:off x="4132047" y="1570673"/>
        <a:ext cx="1541574" cy="1523554"/>
      </dsp:txXfrm>
    </dsp:sp>
    <dsp:sp modelId="{4F365FB1-C9FE-41AF-8978-F348E9785A73}">
      <dsp:nvSpPr>
        <dsp:cNvPr id="0" name=""/>
        <dsp:cNvSpPr/>
      </dsp:nvSpPr>
      <dsp:spPr>
        <a:xfrm>
          <a:off x="6156813" y="1726421"/>
          <a:ext cx="1264467" cy="1264467"/>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US" sz="5500" kern="1200"/>
        </a:p>
      </dsp:txBody>
      <dsp:txXfrm>
        <a:off x="6324418" y="1986901"/>
        <a:ext cx="929257" cy="743507"/>
      </dsp:txXfrm>
    </dsp:sp>
    <dsp:sp modelId="{EB5440AD-EF93-49DC-B871-98B6EB00371F}">
      <dsp:nvSpPr>
        <dsp:cNvPr id="0" name=""/>
        <dsp:cNvSpPr/>
      </dsp:nvSpPr>
      <dsp:spPr>
        <a:xfrm>
          <a:off x="7598306" y="877942"/>
          <a:ext cx="2980938" cy="2961426"/>
        </a:xfrm>
        <a:prstGeom prst="ellipse">
          <a:avLst/>
        </a:prstGeom>
        <a:solidFill>
          <a:srgbClr val="641F4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ct val="35000"/>
            </a:spcAft>
            <a:buNone/>
          </a:pPr>
          <a:r>
            <a:rPr lang="en-US" sz="1800" kern="1200" dirty="0">
              <a:latin typeface="Franklin Gothic Medium" panose="020B0603020102020204" pitchFamily="34" charset="0"/>
            </a:rPr>
            <a:t>Decreased post-op complications resulting in Medicare savings up to </a:t>
          </a:r>
          <a:br>
            <a:rPr lang="en-US" sz="1800" kern="1200" dirty="0">
              <a:latin typeface="Franklin Gothic Medium" panose="020B0603020102020204" pitchFamily="34" charset="0"/>
            </a:rPr>
          </a:br>
          <a:r>
            <a:rPr lang="en-US" sz="1800" kern="1200" dirty="0">
              <a:latin typeface="Franklin Gothic Medium" panose="020B0603020102020204" pitchFamily="34" charset="0"/>
            </a:rPr>
            <a:t>$85 million annually</a:t>
          </a:r>
        </a:p>
      </dsp:txBody>
      <dsp:txXfrm>
        <a:off x="8034854" y="1311633"/>
        <a:ext cx="2107842" cy="20940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626250-8076-4C42-B526-89CA2C3FBA7D}">
      <dsp:nvSpPr>
        <dsp:cNvPr id="0" name=""/>
        <dsp:cNvSpPr/>
      </dsp:nvSpPr>
      <dsp:spPr>
        <a:xfrm>
          <a:off x="1036" y="1268597"/>
          <a:ext cx="2180116" cy="2180116"/>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Franklin Gothic Medium" panose="020B0603020102020204" pitchFamily="34" charset="0"/>
            </a:rPr>
            <a:t>Pre- and post-op nutrition screening and assessment for at-risk patients</a:t>
          </a:r>
        </a:p>
      </dsp:txBody>
      <dsp:txXfrm>
        <a:off x="320307" y="1587868"/>
        <a:ext cx="1541574" cy="1541574"/>
      </dsp:txXfrm>
    </dsp:sp>
    <dsp:sp modelId="{F6C42586-540C-4F25-B0FB-7E339DB92967}">
      <dsp:nvSpPr>
        <dsp:cNvPr id="0" name=""/>
        <dsp:cNvSpPr/>
      </dsp:nvSpPr>
      <dsp:spPr>
        <a:xfrm>
          <a:off x="2358178" y="1726421"/>
          <a:ext cx="1264467" cy="1264467"/>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US" sz="2200" kern="1200"/>
        </a:p>
      </dsp:txBody>
      <dsp:txXfrm>
        <a:off x="2525783" y="2209953"/>
        <a:ext cx="929257" cy="297403"/>
      </dsp:txXfrm>
    </dsp:sp>
    <dsp:sp modelId="{995F4373-D251-4D05-A0EE-A0BE4AF1ECF9}">
      <dsp:nvSpPr>
        <dsp:cNvPr id="0" name=""/>
        <dsp:cNvSpPr/>
      </dsp:nvSpPr>
      <dsp:spPr>
        <a:xfrm>
          <a:off x="3812776" y="1255135"/>
          <a:ext cx="2180116" cy="2154630"/>
        </a:xfrm>
        <a:prstGeom prst="ellipse">
          <a:avLst/>
        </a:prstGeom>
        <a:solidFill>
          <a:srgbClr val="DE4C2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100000"/>
            </a:lnSpc>
            <a:spcBef>
              <a:spcPct val="0"/>
            </a:spcBef>
            <a:spcAft>
              <a:spcPct val="35000"/>
            </a:spcAft>
            <a:buNone/>
          </a:pPr>
          <a:r>
            <a:rPr lang="en-US" sz="1600" kern="1200" dirty="0">
              <a:latin typeface="Franklin Gothic Medium" panose="020B0603020102020204" pitchFamily="34" charset="0"/>
            </a:rPr>
            <a:t>Nutrition plan including enteral or parenteral nutrition </a:t>
          </a:r>
        </a:p>
      </dsp:txBody>
      <dsp:txXfrm>
        <a:off x="4132047" y="1570673"/>
        <a:ext cx="1541574" cy="1523554"/>
      </dsp:txXfrm>
    </dsp:sp>
    <dsp:sp modelId="{4F365FB1-C9FE-41AF-8978-F348E9785A73}">
      <dsp:nvSpPr>
        <dsp:cNvPr id="0" name=""/>
        <dsp:cNvSpPr/>
      </dsp:nvSpPr>
      <dsp:spPr>
        <a:xfrm>
          <a:off x="6156813" y="1726421"/>
          <a:ext cx="1264467" cy="1264467"/>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444750">
            <a:lnSpc>
              <a:spcPct val="90000"/>
            </a:lnSpc>
            <a:spcBef>
              <a:spcPct val="0"/>
            </a:spcBef>
            <a:spcAft>
              <a:spcPct val="35000"/>
            </a:spcAft>
            <a:buNone/>
          </a:pPr>
          <a:endParaRPr lang="en-US" sz="5500" kern="1200"/>
        </a:p>
      </dsp:txBody>
      <dsp:txXfrm>
        <a:off x="6324418" y="1986901"/>
        <a:ext cx="929257" cy="743507"/>
      </dsp:txXfrm>
    </dsp:sp>
    <dsp:sp modelId="{EB5440AD-EF93-49DC-B871-98B6EB00371F}">
      <dsp:nvSpPr>
        <dsp:cNvPr id="0" name=""/>
        <dsp:cNvSpPr/>
      </dsp:nvSpPr>
      <dsp:spPr>
        <a:xfrm>
          <a:off x="7598306" y="877942"/>
          <a:ext cx="2980938" cy="2961426"/>
        </a:xfrm>
        <a:prstGeom prst="ellipse">
          <a:avLst/>
        </a:prstGeom>
        <a:solidFill>
          <a:srgbClr val="641F4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100000"/>
            </a:lnSpc>
            <a:spcBef>
              <a:spcPct val="0"/>
            </a:spcBef>
            <a:spcAft>
              <a:spcPct val="35000"/>
            </a:spcAft>
            <a:buNone/>
          </a:pPr>
          <a:r>
            <a:rPr lang="en-US" sz="1800" kern="1200" dirty="0">
              <a:latin typeface="Franklin Gothic Medium" panose="020B0603020102020204" pitchFamily="34" charset="0"/>
            </a:rPr>
            <a:t>Decreased post-op complications resulting in Medicare savings up to </a:t>
          </a:r>
          <a:br>
            <a:rPr lang="en-US" sz="1800" kern="1200" dirty="0">
              <a:latin typeface="Franklin Gothic Medium" panose="020B0603020102020204" pitchFamily="34" charset="0"/>
            </a:rPr>
          </a:br>
          <a:r>
            <a:rPr lang="en-US" sz="1800" kern="1200" dirty="0">
              <a:latin typeface="Franklin Gothic Medium" panose="020B0603020102020204" pitchFamily="34" charset="0"/>
            </a:rPr>
            <a:t>$85 million annually</a:t>
          </a:r>
        </a:p>
      </dsp:txBody>
      <dsp:txXfrm>
        <a:off x="8034854" y="1311633"/>
        <a:ext cx="2107842" cy="209404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43FB9245-117E-414B-8A92-581F586D6C8E}" type="datetimeFigureOut">
              <a:rPr lang="en-US" smtClean="0"/>
              <a:t>1/29/2020</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2375516D-1530-493E-8182-789583F80D9E}" type="slidenum">
              <a:rPr lang="en-US" smtClean="0"/>
              <a:t>‹#›</a:t>
            </a:fld>
            <a:endParaRPr lang="en-US"/>
          </a:p>
        </p:txBody>
      </p:sp>
    </p:spTree>
    <p:extLst>
      <p:ext uri="{BB962C8B-B14F-4D97-AF65-F5344CB8AC3E}">
        <p14:creationId xmlns:p14="http://schemas.microsoft.com/office/powerpoint/2010/main" val="900271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6510CFE5-BA74-4014-9A6B-0672670B356E}" type="datetimeFigureOut">
              <a:rPr lang="en-US" smtClean="0"/>
              <a:t>1/29/2020</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195C92EA-70BC-4124-9379-BE936309A08E}" type="slidenum">
              <a:rPr lang="en-US" smtClean="0"/>
              <a:t>‹#›</a:t>
            </a:fld>
            <a:endParaRPr lang="en-US"/>
          </a:p>
        </p:txBody>
      </p:sp>
    </p:spTree>
    <p:extLst>
      <p:ext uri="{BB962C8B-B14F-4D97-AF65-F5344CB8AC3E}">
        <p14:creationId xmlns:p14="http://schemas.microsoft.com/office/powerpoint/2010/main" val="2805864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Added “Projected” to “Annual Cost Savings</a:t>
            </a:r>
          </a:p>
        </p:txBody>
      </p:sp>
      <p:sp>
        <p:nvSpPr>
          <p:cNvPr id="4" name="Slide Number Placeholder 3"/>
          <p:cNvSpPr>
            <a:spLocks noGrp="1"/>
          </p:cNvSpPr>
          <p:nvPr>
            <p:ph type="sldNum" sz="quarter" idx="5"/>
          </p:nvPr>
        </p:nvSpPr>
        <p:spPr/>
        <p:txBody>
          <a:bodyPr/>
          <a:lstStyle/>
          <a:p>
            <a:fld id="{195C92EA-70BC-4124-9379-BE936309A08E}" type="slidenum">
              <a:rPr lang="en-US" smtClean="0"/>
              <a:t>3</a:t>
            </a:fld>
            <a:endParaRPr lang="en-US"/>
          </a:p>
        </p:txBody>
      </p:sp>
    </p:spTree>
    <p:extLst>
      <p:ext uri="{BB962C8B-B14F-4D97-AF65-F5344CB8AC3E}">
        <p14:creationId xmlns:p14="http://schemas.microsoft.com/office/powerpoint/2010/main" val="4286745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5C92EA-70BC-4124-9379-BE936309A08E}" type="slidenum">
              <a:rPr lang="en-US" smtClean="0"/>
              <a:t>5</a:t>
            </a:fld>
            <a:endParaRPr lang="en-US"/>
          </a:p>
        </p:txBody>
      </p:sp>
    </p:spTree>
    <p:extLst>
      <p:ext uri="{BB962C8B-B14F-4D97-AF65-F5344CB8AC3E}">
        <p14:creationId xmlns:p14="http://schemas.microsoft.com/office/powerpoint/2010/main" val="1395196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5C92EA-70BC-4124-9379-BE936309A08E}" type="slidenum">
              <a:rPr lang="en-US" smtClean="0"/>
              <a:t>6</a:t>
            </a:fld>
            <a:endParaRPr lang="en-US"/>
          </a:p>
        </p:txBody>
      </p:sp>
    </p:spTree>
    <p:extLst>
      <p:ext uri="{BB962C8B-B14F-4D97-AF65-F5344CB8AC3E}">
        <p14:creationId xmlns:p14="http://schemas.microsoft.com/office/powerpoint/2010/main" val="3751850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5C92EA-70BC-4124-9379-BE936309A08E}" type="slidenum">
              <a:rPr lang="en-US" smtClean="0"/>
              <a:t>7</a:t>
            </a:fld>
            <a:endParaRPr lang="en-US"/>
          </a:p>
        </p:txBody>
      </p:sp>
    </p:spTree>
    <p:extLst>
      <p:ext uri="{BB962C8B-B14F-4D97-AF65-F5344CB8AC3E}">
        <p14:creationId xmlns:p14="http://schemas.microsoft.com/office/powerpoint/2010/main" val="3150262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5C92EA-70BC-4124-9379-BE936309A08E}" type="slidenum">
              <a:rPr lang="en-US" smtClean="0"/>
              <a:t>8</a:t>
            </a:fld>
            <a:endParaRPr lang="en-US"/>
          </a:p>
        </p:txBody>
      </p:sp>
    </p:spTree>
    <p:extLst>
      <p:ext uri="{BB962C8B-B14F-4D97-AF65-F5344CB8AC3E}">
        <p14:creationId xmlns:p14="http://schemas.microsoft.com/office/powerpoint/2010/main" val="1765477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ection Divid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E7163B-4B10-8147-89F2-25F7765602E1}"/>
              </a:ext>
            </a:extLst>
          </p:cNvPr>
          <p:cNvSpPr/>
          <p:nvPr userDrawn="1"/>
        </p:nvSpPr>
        <p:spPr>
          <a:xfrm>
            <a:off x="0" y="0"/>
            <a:ext cx="12192000" cy="5760720"/>
          </a:xfrm>
          <a:prstGeom prst="rect">
            <a:avLst/>
          </a:prstGeom>
          <a:solidFill>
            <a:srgbClr val="641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ctrTitle"/>
          </p:nvPr>
        </p:nvSpPr>
        <p:spPr>
          <a:xfrm>
            <a:off x="952500" y="2138130"/>
            <a:ext cx="10243820" cy="1470025"/>
          </a:xfrm>
          <a:prstGeom prst="rect">
            <a:avLst/>
          </a:prstGeom>
        </p:spPr>
        <p:txBody>
          <a:bodyPr>
            <a:normAutofit/>
          </a:bodyPr>
          <a:lstStyle>
            <a:lvl1pPr algn="ctr">
              <a:lnSpc>
                <a:spcPct val="95000"/>
              </a:lnSpc>
              <a:defRPr sz="5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spcBef>
                <a:spcPts val="0"/>
              </a:spcBef>
              <a:spcAft>
                <a:spcPts val="200"/>
              </a:spcAft>
              <a:buNone/>
              <a:defRPr>
                <a:solidFill>
                  <a:srgbClr val="FFCF8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Rectangle 5"/>
          <p:cNvSpPr/>
          <p:nvPr userDrawn="1"/>
        </p:nvSpPr>
        <p:spPr>
          <a:xfrm flipV="1">
            <a:off x="0" y="5715168"/>
            <a:ext cx="12192000" cy="91440"/>
          </a:xfrm>
          <a:prstGeom prst="rect">
            <a:avLst/>
          </a:prstGeom>
          <a:solidFill>
            <a:srgbClr val="DE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376595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10363200" cy="1143000"/>
          </a:xfrm>
        </p:spPr>
        <p:txBody>
          <a:bodyPr/>
          <a:lstStyle>
            <a:lvl1pPr>
              <a:defRPr/>
            </a:lvl1pPr>
          </a:lstStyle>
          <a:p>
            <a:r>
              <a:rPr lang="en-US" dirty="0"/>
              <a:t>Click to edit Master title style</a:t>
            </a:r>
          </a:p>
        </p:txBody>
      </p:sp>
      <p:sp>
        <p:nvSpPr>
          <p:cNvPr id="3" name="Content Placeholder 2"/>
          <p:cNvSpPr>
            <a:spLocks noGrp="1"/>
          </p:cNvSpPr>
          <p:nvPr>
            <p:ph sz="half" idx="1"/>
          </p:nvPr>
        </p:nvSpPr>
        <p:spPr>
          <a:xfrm>
            <a:off x="914400" y="1828800"/>
            <a:ext cx="10261600" cy="39624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4" name="Group 3">
            <a:extLst>
              <a:ext uri="{FF2B5EF4-FFF2-40B4-BE49-F238E27FC236}">
                <a16:creationId xmlns:a16="http://schemas.microsoft.com/office/drawing/2014/main" id="{E49B0539-E6E2-B14E-8C10-4D44FD71141D}"/>
              </a:ext>
            </a:extLst>
          </p:cNvPr>
          <p:cNvGrpSpPr/>
          <p:nvPr userDrawn="1"/>
        </p:nvGrpSpPr>
        <p:grpSpPr>
          <a:xfrm>
            <a:off x="0" y="0"/>
            <a:ext cx="361015" cy="6858000"/>
            <a:chOff x="0" y="0"/>
            <a:chExt cx="361015" cy="6858000"/>
          </a:xfrm>
        </p:grpSpPr>
        <p:sp>
          <p:nvSpPr>
            <p:cNvPr id="5" name="Rectangle 4">
              <a:extLst>
                <a:ext uri="{FF2B5EF4-FFF2-40B4-BE49-F238E27FC236}">
                  <a16:creationId xmlns:a16="http://schemas.microsoft.com/office/drawing/2014/main" id="{691657C5-FBA5-A442-955D-004E68AE9183}"/>
                </a:ext>
              </a:extLst>
            </p:cNvPr>
            <p:cNvSpPr/>
            <p:nvPr/>
          </p:nvSpPr>
          <p:spPr>
            <a:xfrm>
              <a:off x="0" y="0"/>
              <a:ext cx="359923" cy="6858000"/>
            </a:xfrm>
            <a:prstGeom prst="rect">
              <a:avLst/>
            </a:prstGeom>
            <a:solidFill>
              <a:srgbClr val="641F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9359FF08-76F8-7948-9F93-4953010BB4A6}"/>
                </a:ext>
              </a:extLst>
            </p:cNvPr>
            <p:cNvSpPr txBox="1"/>
            <p:nvPr/>
          </p:nvSpPr>
          <p:spPr>
            <a:xfrm rot="16200000">
              <a:off x="-2669157" y="3773314"/>
              <a:ext cx="5842715" cy="215444"/>
            </a:xfrm>
            <a:prstGeom prst="rect">
              <a:avLst/>
            </a:prstGeom>
            <a:noFill/>
          </p:spPr>
          <p:txBody>
            <a:bodyPr wrap="square" rtlCol="0">
              <a:spAutoFit/>
            </a:bodyPr>
            <a:lstStyle/>
            <a:p>
              <a:r>
                <a:rPr lang="en-US" sz="800" b="0" dirty="0">
                  <a:solidFill>
                    <a:schemeClr val="bg1">
                      <a:lumMod val="95000"/>
                    </a:schemeClr>
                  </a:solidFill>
                  <a:latin typeface="Arial" charset="0"/>
                  <a:ea typeface="Arial" charset="0"/>
                  <a:cs typeface="Arial" charset="0"/>
                </a:rPr>
                <a:t>© 2020 ASPEN | American Society for Parenteral and Enteral Nutrition.</a:t>
              </a:r>
              <a:r>
                <a:rPr lang="en-US" sz="800" b="0" baseline="0" dirty="0">
                  <a:solidFill>
                    <a:schemeClr val="bg1">
                      <a:lumMod val="95000"/>
                    </a:schemeClr>
                  </a:solidFill>
                  <a:latin typeface="Arial" charset="0"/>
                  <a:ea typeface="Arial" charset="0"/>
                  <a:cs typeface="Arial" charset="0"/>
                </a:rPr>
                <a:t>  All Rights Reserved.</a:t>
              </a:r>
              <a:endParaRPr lang="en-US" sz="800" b="0" dirty="0">
                <a:solidFill>
                  <a:schemeClr val="bg1">
                    <a:lumMod val="95000"/>
                  </a:schemeClr>
                </a:solidFill>
                <a:latin typeface="Arial" charset="0"/>
                <a:ea typeface="Arial" charset="0"/>
                <a:cs typeface="Arial" charset="0"/>
              </a:endParaRPr>
            </a:p>
          </p:txBody>
        </p:sp>
        <p:sp>
          <p:nvSpPr>
            <p:cNvPr id="7" name="Rectangle 6">
              <a:extLst>
                <a:ext uri="{FF2B5EF4-FFF2-40B4-BE49-F238E27FC236}">
                  <a16:creationId xmlns:a16="http://schemas.microsoft.com/office/drawing/2014/main" id="{511C99F7-F770-5B4F-A0A1-BD384158BA70}"/>
                </a:ext>
              </a:extLst>
            </p:cNvPr>
            <p:cNvSpPr/>
            <p:nvPr/>
          </p:nvSpPr>
          <p:spPr>
            <a:xfrm>
              <a:off x="324439" y="0"/>
              <a:ext cx="36576" cy="6858000"/>
            </a:xfrm>
            <a:prstGeom prst="rect">
              <a:avLst/>
            </a:prstGeom>
            <a:solidFill>
              <a:srgbClr val="DE4C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52808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36107BD4-F9FA-43A7-BD89-A6E693F84ED7}" type="datetime1">
              <a:rPr lang="en-US" smtClean="0"/>
              <a:t>1/29/2020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E26DC98-1DA1-4679-BF05-AF72A5F4E214}" type="slidenum">
              <a:rPr lang="en-US" smtClean="0"/>
              <a:pPr>
                <a:defRPr/>
              </a:pPr>
              <a:t>‹#›</a:t>
            </a:fld>
            <a:endParaRPr lang="en-US"/>
          </a:p>
        </p:txBody>
      </p:sp>
    </p:spTree>
    <p:extLst>
      <p:ext uri="{BB962C8B-B14F-4D97-AF65-F5344CB8AC3E}">
        <p14:creationId xmlns:p14="http://schemas.microsoft.com/office/powerpoint/2010/main" val="3776806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1471B300-9406-4419-BBD8-7D9820AEDF2E}" type="datetime1">
              <a:rPr lang="en-US" smtClean="0"/>
              <a:t>1/29/2020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C5FEBAD-FE37-4751-9D9A-EE491C5685D7}" type="slidenum">
              <a:rPr lang="en-US" smtClean="0"/>
              <a:pPr>
                <a:defRPr/>
              </a:pPr>
              <a:t>‹#›</a:t>
            </a:fld>
            <a:endParaRPr lang="en-US"/>
          </a:p>
        </p:txBody>
      </p:sp>
    </p:spTree>
    <p:extLst>
      <p:ext uri="{BB962C8B-B14F-4D97-AF65-F5344CB8AC3E}">
        <p14:creationId xmlns:p14="http://schemas.microsoft.com/office/powerpoint/2010/main" val="240624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 y="258764"/>
            <a:ext cx="12187767" cy="731837"/>
          </a:xfrm>
        </p:spPr>
        <p:txBody>
          <a:bodyPr/>
          <a:lstStyle/>
          <a:p>
            <a:r>
              <a:rPr lang="en-US"/>
              <a:t>Click to edit Master title style</a:t>
            </a:r>
          </a:p>
        </p:txBody>
      </p:sp>
      <p:sp>
        <p:nvSpPr>
          <p:cNvPr id="3" name="Content Placeholder 2"/>
          <p:cNvSpPr>
            <a:spLocks noGrp="1"/>
          </p:cNvSpPr>
          <p:nvPr>
            <p:ph sz="half" idx="1"/>
          </p:nvPr>
        </p:nvSpPr>
        <p:spPr>
          <a:xfrm>
            <a:off x="309034" y="1066801"/>
            <a:ext cx="5687484" cy="50276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9717" y="1066801"/>
            <a:ext cx="5687483" cy="2436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9717" y="3656013"/>
            <a:ext cx="5687483" cy="2438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8110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py Slide_0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edit Master title style</a:t>
            </a:r>
          </a:p>
        </p:txBody>
      </p:sp>
      <p:sp>
        <p:nvSpPr>
          <p:cNvPr id="17" name="Text Placeholder 16"/>
          <p:cNvSpPr>
            <a:spLocks noGrp="1"/>
          </p:cNvSpPr>
          <p:nvPr>
            <p:ph type="body" sz="quarter" idx="14" hasCustomPrompt="1"/>
          </p:nvPr>
        </p:nvSpPr>
        <p:spPr>
          <a:xfrm>
            <a:off x="1248834" y="1145943"/>
            <a:ext cx="9749367" cy="4844741"/>
          </a:xfrm>
        </p:spPr>
        <p:txBody>
          <a:bodyPr>
            <a:normAutofit/>
          </a:bodyPr>
          <a:lstStyle>
            <a:lvl1pPr marL="0" marR="0" indent="0" algn="l" defTabSz="457200" rtl="0" eaLnBrk="1" fontAlgn="auto" latinLnBrk="0" hangingPunct="1">
              <a:lnSpc>
                <a:spcPct val="100000"/>
              </a:lnSpc>
              <a:spcBef>
                <a:spcPts val="0"/>
              </a:spcBef>
              <a:spcAft>
                <a:spcPts val="0"/>
              </a:spcAft>
              <a:buClrTx/>
              <a:buSzTx/>
              <a:buFontTx/>
              <a:buNone/>
              <a:tabLst/>
              <a:defRPr lang="en-US" sz="2400" b="0" i="0" smtClean="0">
                <a:cs typeface="Times New Roman"/>
              </a:defRPr>
            </a:lvl1pPr>
          </a:lstStyle>
          <a:p>
            <a:r>
              <a:rPr lang="en-US" sz="2400" b="0" i="0" dirty="0">
                <a:latin typeface="+mn-lt"/>
                <a:cs typeface="Times New Roman"/>
              </a:rPr>
              <a:t>This is a copy slide.	Slides with all copy should be kept as short as possible when presenting. </a:t>
            </a:r>
            <a:r>
              <a:rPr lang="en-US" sz="2400" b="0" i="0" dirty="0" err="1">
                <a:latin typeface="+mn-lt"/>
                <a:cs typeface="Times New Roman"/>
              </a:rPr>
              <a:t>Lorem</a:t>
            </a:r>
            <a:r>
              <a:rPr lang="en-US" sz="2400" b="0" i="0" dirty="0">
                <a:latin typeface="+mn-lt"/>
                <a:cs typeface="Times New Roman"/>
              </a:rPr>
              <a:t> </a:t>
            </a:r>
            <a:r>
              <a:rPr lang="en-US" sz="2400" b="0" i="0" dirty="0" err="1">
                <a:latin typeface="+mn-lt"/>
                <a:cs typeface="Times New Roman"/>
              </a:rPr>
              <a:t>ipsum</a:t>
            </a:r>
            <a:r>
              <a:rPr lang="en-US" sz="2400" b="0" i="0" dirty="0">
                <a:latin typeface="+mn-lt"/>
                <a:cs typeface="Times New Roman"/>
              </a:rPr>
              <a:t> dolor sit </a:t>
            </a:r>
            <a:r>
              <a:rPr lang="en-US" sz="2400" b="0" i="0" dirty="0" err="1">
                <a:latin typeface="+mn-lt"/>
                <a:cs typeface="Times New Roman"/>
              </a:rPr>
              <a:t>amet</a:t>
            </a:r>
            <a:r>
              <a:rPr lang="en-US" sz="2400" b="0" i="0" dirty="0">
                <a:latin typeface="+mn-lt"/>
                <a:cs typeface="Times New Roman"/>
              </a:rPr>
              <a:t>, </a:t>
            </a:r>
            <a:r>
              <a:rPr lang="en-US" sz="2400" b="0" i="0" dirty="0" err="1">
                <a:latin typeface="+mn-lt"/>
                <a:cs typeface="Times New Roman"/>
              </a:rPr>
              <a:t>nunc</a:t>
            </a:r>
            <a:r>
              <a:rPr lang="en-US" sz="2400" b="0" i="0" dirty="0">
                <a:latin typeface="+mn-lt"/>
                <a:cs typeface="Times New Roman"/>
              </a:rPr>
              <a:t> </a:t>
            </a:r>
            <a:r>
              <a:rPr lang="en-US" sz="2400" b="0" i="0" dirty="0" err="1">
                <a:latin typeface="+mn-lt"/>
                <a:cs typeface="Times New Roman"/>
              </a:rPr>
              <a:t>elementum</a:t>
            </a:r>
            <a:r>
              <a:rPr lang="en-US" sz="2400" b="0" i="0" dirty="0">
                <a:latin typeface="+mn-lt"/>
                <a:cs typeface="Times New Roman"/>
              </a:rPr>
              <a:t> </a:t>
            </a:r>
            <a:r>
              <a:rPr lang="en-US" sz="2400" b="0" i="0" dirty="0" err="1">
                <a:latin typeface="+mn-lt"/>
                <a:cs typeface="Times New Roman"/>
              </a:rPr>
              <a:t>feugiat</a:t>
            </a:r>
            <a:r>
              <a:rPr lang="en-US" sz="2400" b="0" i="0" dirty="0">
                <a:latin typeface="+mn-lt"/>
                <a:cs typeface="Times New Roman"/>
              </a:rPr>
              <a:t> </a:t>
            </a:r>
            <a:r>
              <a:rPr lang="en-US" sz="2400" b="0" i="0" dirty="0" err="1">
                <a:latin typeface="+mn-lt"/>
                <a:cs typeface="Times New Roman"/>
              </a:rPr>
              <a:t>metus</a:t>
            </a:r>
            <a:r>
              <a:rPr lang="en-US" sz="2400" b="0" i="0" dirty="0">
                <a:latin typeface="+mn-lt"/>
                <a:cs typeface="Times New Roman"/>
              </a:rPr>
              <a:t>.</a:t>
            </a:r>
          </a:p>
          <a:p>
            <a:endParaRPr lang="en-US" sz="2400" b="0" i="0" dirty="0">
              <a:latin typeface="+mn-lt"/>
              <a:cs typeface="Times New Roman"/>
            </a:endParaRPr>
          </a:p>
          <a:p>
            <a:r>
              <a:rPr lang="en-US" sz="2400" b="0" i="0" dirty="0">
                <a:latin typeface="+mn-lt"/>
                <a:cs typeface="Times New Roman"/>
              </a:rPr>
              <a:t>This is a copy slide.	Be kept as short as possible when presenting. </a:t>
            </a:r>
            <a:r>
              <a:rPr lang="en-US" sz="2400" b="0" i="0" dirty="0" err="1">
                <a:latin typeface="+mn-lt"/>
                <a:cs typeface="Times New Roman"/>
              </a:rPr>
              <a:t>Lorem</a:t>
            </a:r>
            <a:r>
              <a:rPr lang="en-US" sz="2400" b="0" i="0" dirty="0">
                <a:latin typeface="+mn-lt"/>
                <a:cs typeface="Times New Roman"/>
              </a:rPr>
              <a:t> </a:t>
            </a:r>
            <a:r>
              <a:rPr lang="en-US" sz="2400" b="0" i="0" dirty="0" err="1">
                <a:latin typeface="+mn-lt"/>
                <a:cs typeface="Times New Roman"/>
              </a:rPr>
              <a:t>ipsum</a:t>
            </a:r>
            <a:r>
              <a:rPr lang="en-US" sz="2400" b="0" i="0" dirty="0">
                <a:latin typeface="+mn-lt"/>
                <a:cs typeface="Times New Roman"/>
              </a:rPr>
              <a:t> dolor sit </a:t>
            </a:r>
            <a:r>
              <a:rPr lang="en-US" sz="2400" b="0" i="0" dirty="0" err="1">
                <a:latin typeface="+mn-lt"/>
                <a:cs typeface="Times New Roman"/>
              </a:rPr>
              <a:t>amet</a:t>
            </a:r>
            <a:r>
              <a:rPr lang="en-US" sz="2400" b="0" i="0" dirty="0">
                <a:latin typeface="+mn-lt"/>
                <a:cs typeface="Times New Roman"/>
              </a:rPr>
              <a:t>, </a:t>
            </a:r>
            <a:r>
              <a:rPr lang="en-US" sz="2400" b="0" i="0" dirty="0" err="1">
                <a:latin typeface="+mn-lt"/>
                <a:cs typeface="Times New Roman"/>
              </a:rPr>
              <a:t>nunc</a:t>
            </a:r>
            <a:r>
              <a:rPr lang="en-US" sz="2400" b="0" i="0" dirty="0">
                <a:latin typeface="+mn-lt"/>
                <a:cs typeface="Times New Roman"/>
              </a:rPr>
              <a:t> </a:t>
            </a:r>
            <a:r>
              <a:rPr lang="en-US" sz="2400" b="0" i="0" dirty="0" err="1">
                <a:latin typeface="+mn-lt"/>
                <a:cs typeface="Times New Roman"/>
              </a:rPr>
              <a:t>elementum</a:t>
            </a:r>
            <a:r>
              <a:rPr lang="en-US" sz="2400" b="0" i="0" dirty="0">
                <a:latin typeface="+mn-lt"/>
                <a:cs typeface="Times New Roman"/>
              </a:rPr>
              <a:t> </a:t>
            </a:r>
            <a:r>
              <a:rPr lang="en-US" sz="2400" b="0" i="0" dirty="0" err="1">
                <a:latin typeface="+mn-lt"/>
                <a:cs typeface="Times New Roman"/>
              </a:rPr>
              <a:t>feugiat</a:t>
            </a:r>
            <a:r>
              <a:rPr lang="en-US" sz="2400" b="0" i="0" dirty="0">
                <a:latin typeface="+mn-lt"/>
                <a:cs typeface="Times New Roman"/>
              </a:rPr>
              <a:t> </a:t>
            </a:r>
            <a:r>
              <a:rPr lang="en-US" sz="2400" b="0" i="0" dirty="0" err="1">
                <a:latin typeface="+mn-lt"/>
                <a:cs typeface="Times New Roman"/>
              </a:rPr>
              <a:t>metus</a:t>
            </a:r>
            <a:r>
              <a:rPr lang="en-US" sz="2400" b="0" i="0" dirty="0">
                <a:latin typeface="+mn-lt"/>
                <a:cs typeface="Times New Roman"/>
              </a:rPr>
              <a:t> </a:t>
            </a:r>
            <a:r>
              <a:rPr lang="en-US" sz="2400" b="0" i="0" dirty="0" err="1">
                <a:latin typeface="+mn-lt"/>
                <a:cs typeface="Times New Roman"/>
              </a:rPr>
              <a:t>urna</a:t>
            </a:r>
            <a:r>
              <a:rPr lang="en-US" sz="2400" b="0" i="0" dirty="0">
                <a:latin typeface="+mn-lt"/>
                <a:cs typeface="Times New Roman"/>
              </a:rPr>
              <a:t>.</a:t>
            </a:r>
          </a:p>
          <a:p>
            <a:endParaRPr lang="en-US" sz="2400" b="0" i="0" dirty="0">
              <a:latin typeface="+mn-lt"/>
              <a:cs typeface="Times New Roman"/>
            </a:endParaRPr>
          </a:p>
          <a:p>
            <a:r>
              <a:rPr lang="en-US" sz="2400" b="0" i="0" dirty="0">
                <a:latin typeface="+mn-lt"/>
                <a:cs typeface="Times New Roman"/>
              </a:rPr>
              <a:t>This is a copy slide.	With all copy should be kept as short as possible when presenting. </a:t>
            </a:r>
            <a:r>
              <a:rPr lang="en-US" sz="2400" b="0" i="0" dirty="0" err="1">
                <a:latin typeface="+mn-lt"/>
                <a:cs typeface="Times New Roman"/>
              </a:rPr>
              <a:t>Lorem</a:t>
            </a:r>
            <a:r>
              <a:rPr lang="en-US" sz="2400" b="0" i="0" dirty="0">
                <a:latin typeface="+mn-lt"/>
                <a:cs typeface="Times New Roman"/>
              </a:rPr>
              <a:t> </a:t>
            </a:r>
            <a:r>
              <a:rPr lang="en-US" sz="2400" b="0" i="0" dirty="0" err="1">
                <a:latin typeface="+mn-lt"/>
                <a:cs typeface="Times New Roman"/>
              </a:rPr>
              <a:t>ipsum</a:t>
            </a:r>
            <a:r>
              <a:rPr lang="en-US" sz="2400" b="0" i="0" dirty="0">
                <a:latin typeface="+mn-lt"/>
                <a:cs typeface="Times New Roman"/>
              </a:rPr>
              <a:t> dolor sit </a:t>
            </a:r>
            <a:r>
              <a:rPr lang="en-US" sz="2400" b="0" i="0" dirty="0" err="1">
                <a:latin typeface="+mn-lt"/>
                <a:cs typeface="Times New Roman"/>
              </a:rPr>
              <a:t>amet</a:t>
            </a:r>
            <a:r>
              <a:rPr lang="en-US" sz="2400" b="0" i="0" dirty="0">
                <a:latin typeface="+mn-lt"/>
                <a:cs typeface="Times New Roman"/>
              </a:rPr>
              <a:t>, </a:t>
            </a:r>
            <a:r>
              <a:rPr lang="en-US" sz="2400" b="0" i="0" dirty="0" err="1">
                <a:latin typeface="+mn-lt"/>
                <a:cs typeface="Times New Roman"/>
              </a:rPr>
              <a:t>nunc</a:t>
            </a:r>
            <a:r>
              <a:rPr lang="en-US" sz="2400" b="0" i="0" dirty="0">
                <a:latin typeface="+mn-lt"/>
                <a:cs typeface="Times New Roman"/>
              </a:rPr>
              <a:t> </a:t>
            </a:r>
            <a:r>
              <a:rPr lang="en-US" sz="2400" b="0" i="0" dirty="0" err="1">
                <a:latin typeface="+mn-lt"/>
                <a:cs typeface="Times New Roman"/>
              </a:rPr>
              <a:t>elementum</a:t>
            </a:r>
            <a:r>
              <a:rPr lang="en-US" sz="2400" b="0" i="0" dirty="0">
                <a:latin typeface="+mn-lt"/>
                <a:cs typeface="Times New Roman"/>
              </a:rPr>
              <a:t> </a:t>
            </a:r>
            <a:r>
              <a:rPr lang="en-US" sz="2400" b="0" i="0" dirty="0" err="1">
                <a:latin typeface="+mn-lt"/>
                <a:cs typeface="Times New Roman"/>
              </a:rPr>
              <a:t>feugiat</a:t>
            </a:r>
            <a:r>
              <a:rPr lang="en-US" sz="2400" b="0" i="0" dirty="0">
                <a:latin typeface="+mn-lt"/>
                <a:cs typeface="Times New Roman"/>
              </a:rPr>
              <a:t> </a:t>
            </a:r>
            <a:r>
              <a:rPr lang="en-US" sz="2400" b="0" i="0" dirty="0" err="1">
                <a:latin typeface="+mn-lt"/>
                <a:cs typeface="Times New Roman"/>
              </a:rPr>
              <a:t>metus</a:t>
            </a:r>
            <a:r>
              <a:rPr lang="en-US" sz="2400" b="0" i="0" dirty="0">
                <a:latin typeface="+mn-lt"/>
                <a:cs typeface="Times New Roman"/>
              </a:rPr>
              <a:t> </a:t>
            </a:r>
            <a:r>
              <a:rPr lang="en-US" sz="2400" b="0" i="0" dirty="0" err="1">
                <a:latin typeface="+mn-lt"/>
                <a:cs typeface="Times New Roman"/>
              </a:rPr>
              <a:t>urna</a:t>
            </a:r>
            <a:r>
              <a:rPr lang="en-US" sz="2400" b="0" i="0" dirty="0">
                <a:latin typeface="+mn-lt"/>
                <a:cs typeface="Times New Roman"/>
              </a:rPr>
              <a:t>.</a:t>
            </a:r>
          </a:p>
        </p:txBody>
      </p:sp>
    </p:spTree>
    <p:extLst>
      <p:ext uri="{BB962C8B-B14F-4D97-AF65-F5344CB8AC3E}">
        <p14:creationId xmlns:p14="http://schemas.microsoft.com/office/powerpoint/2010/main" val="42606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Heading Only">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022061" y="6199469"/>
            <a:ext cx="708121" cy="365125"/>
          </a:xfrm>
          <a:prstGeom prst="rect">
            <a:avLst/>
          </a:prstGeom>
        </p:spPr>
        <p:txBody>
          <a:bodyPr/>
          <a:lstStyle/>
          <a:p>
            <a:fld id="{1046E0F0-A629-AF47-82DD-3B28C859BC11}" type="slidenum">
              <a:rPr lang="en-US" smtClean="0"/>
              <a:pPr/>
              <a:t>‹#›</a:t>
            </a:fld>
            <a:endParaRPr lang="en-US" dirty="0"/>
          </a:p>
        </p:txBody>
      </p:sp>
      <p:sp>
        <p:nvSpPr>
          <p:cNvPr id="6" name="Title 1"/>
          <p:cNvSpPr>
            <a:spLocks noGrp="1"/>
          </p:cNvSpPr>
          <p:nvPr>
            <p:ph type="title" hasCustomPrompt="1"/>
          </p:nvPr>
        </p:nvSpPr>
        <p:spPr>
          <a:xfrm>
            <a:off x="609600" y="400901"/>
            <a:ext cx="10850993" cy="443940"/>
          </a:xfrm>
          <a:prstGeom prst="rect">
            <a:avLst/>
          </a:prstGeom>
        </p:spPr>
        <p:txBody>
          <a:bodyPr lIns="82039" tIns="41020" rIns="82039" bIns="41020" anchor="b"/>
          <a:lstStyle>
            <a:lvl1pPr algn="l">
              <a:defRPr sz="2400" spc="0">
                <a:latin typeface="Arial" pitchFamily="34" charset="0"/>
                <a:cs typeface="Arial" pitchFamily="34" charset="0"/>
              </a:defRPr>
            </a:lvl1pPr>
          </a:lstStyle>
          <a:p>
            <a:r>
              <a:rPr lang="en-US" dirty="0"/>
              <a:t>Click to edit Master </a:t>
            </a:r>
            <a:br>
              <a:rPr lang="en-US" dirty="0"/>
            </a:br>
            <a:r>
              <a:rPr lang="en-US" dirty="0"/>
              <a:t>title style</a:t>
            </a:r>
          </a:p>
        </p:txBody>
      </p:sp>
    </p:spTree>
    <p:extLst>
      <p:ext uri="{BB962C8B-B14F-4D97-AF65-F5344CB8AC3E}">
        <p14:creationId xmlns:p14="http://schemas.microsoft.com/office/powerpoint/2010/main" val="403458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05605490"/>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52500" y="1600201"/>
            <a:ext cx="10172700" cy="4221479"/>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pic>
        <p:nvPicPr>
          <p:cNvPr id="6" name="Picture 5" descr="aspen_logo_CMYK.jpg"/>
          <p:cNvPicPr>
            <a:picLocks noChangeAspect="1"/>
          </p:cNvPicPr>
          <p:nvPr userDrawn="1"/>
        </p:nvPicPr>
        <p:blipFill>
          <a:blip r:embed="rId10" cstate="print"/>
          <a:stretch>
            <a:fillRect/>
          </a:stretch>
        </p:blipFill>
        <p:spPr>
          <a:xfrm>
            <a:off x="9201150" y="5928795"/>
            <a:ext cx="2659038" cy="731520"/>
          </a:xfrm>
          <a:prstGeom prst="rect">
            <a:avLst/>
          </a:prstGeom>
        </p:spPr>
      </p:pic>
      <p:sp>
        <p:nvSpPr>
          <p:cNvPr id="5" name="Title Placeholder 4"/>
          <p:cNvSpPr>
            <a:spLocks noGrp="1"/>
          </p:cNvSpPr>
          <p:nvPr>
            <p:ph type="title"/>
          </p:nvPr>
        </p:nvSpPr>
        <p:spPr>
          <a:xfrm>
            <a:off x="952500" y="279400"/>
            <a:ext cx="10172700" cy="1325563"/>
          </a:xfrm>
          <a:prstGeom prst="rect">
            <a:avLst/>
          </a:prstGeom>
        </p:spPr>
        <p:txBody>
          <a:bodyPr vert="horz" lIns="0" tIns="0" rIns="0" bIns="0" rtlCol="0" anchor="ctr">
            <a:normAutofit/>
          </a:bodyPr>
          <a:lstStyle/>
          <a:p>
            <a:r>
              <a:rPr lang="en-US" dirty="0"/>
              <a:t>Click to edit Master title style</a:t>
            </a:r>
          </a:p>
        </p:txBody>
      </p:sp>
    </p:spTree>
    <p:extLst>
      <p:ext uri="{BB962C8B-B14F-4D97-AF65-F5344CB8AC3E}">
        <p14:creationId xmlns:p14="http://schemas.microsoft.com/office/powerpoint/2010/main" val="2067460065"/>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71" r:id="rId3"/>
    <p:sldLayoutId id="2147483672" r:id="rId4"/>
    <p:sldLayoutId id="2147483673" r:id="rId5"/>
    <p:sldLayoutId id="2147483701" r:id="rId6"/>
    <p:sldLayoutId id="2147483702" r:id="rId7"/>
    <p:sldLayoutId id="2147483706" r:id="rId8"/>
  </p:sldLayoutIdLst>
  <p:hf sldNum="0" hdr="0" ftr="0" dt="0"/>
  <p:txStyles>
    <p:titleStyle>
      <a:lvl1pPr algn="l" defTabSz="914400" rtl="0" eaLnBrk="1" latinLnBrk="0" hangingPunct="1">
        <a:lnSpc>
          <a:spcPct val="90000"/>
        </a:lnSpc>
        <a:spcBef>
          <a:spcPct val="0"/>
        </a:spcBef>
        <a:buNone/>
        <a:defRPr sz="4000" b="0" i="0" kern="1200" spc="-100" baseline="0">
          <a:solidFill>
            <a:srgbClr val="002857"/>
          </a:solidFill>
          <a:latin typeface="Franklin Gothic Medium" charset="0"/>
          <a:ea typeface="Franklin Gothic Medium" charset="0"/>
          <a:cs typeface="Franklin Gothic Medium" charset="0"/>
        </a:defRPr>
      </a:lvl1pPr>
    </p:titleStyle>
    <p:bodyStyle>
      <a:lvl1pPr marL="274320" indent="-274320" algn="l" defTabSz="914400" rtl="0" eaLnBrk="1" latinLnBrk="0" hangingPunct="1">
        <a:spcBef>
          <a:spcPts val="900"/>
        </a:spcBef>
        <a:spcAft>
          <a:spcPts val="600"/>
        </a:spcAft>
        <a:buFont typeface="Arial" pitchFamily="34" charset="0"/>
        <a:buChar char="•"/>
        <a:defRPr sz="2500" kern="1200">
          <a:solidFill>
            <a:schemeClr val="tx1">
              <a:lumMod val="85000"/>
              <a:lumOff val="15000"/>
            </a:schemeClr>
          </a:solidFill>
          <a:latin typeface="Arial" charset="0"/>
          <a:ea typeface="Arial" charset="0"/>
          <a:cs typeface="Arial" charset="0"/>
        </a:defRPr>
      </a:lvl1pPr>
      <a:lvl2pPr marL="742950" indent="-274320" algn="l" defTabSz="914400" rtl="0" eaLnBrk="1" latinLnBrk="0" hangingPunct="1">
        <a:spcBef>
          <a:spcPts val="300"/>
        </a:spcBef>
        <a:spcAft>
          <a:spcPts val="600"/>
        </a:spcAft>
        <a:buSzPct val="95000"/>
        <a:buFont typeface="Courier New" charset="0"/>
        <a:buChar char="o"/>
        <a:defRPr sz="2200" i="1" kern="1200">
          <a:solidFill>
            <a:schemeClr val="tx1">
              <a:lumMod val="85000"/>
              <a:lumOff val="15000"/>
            </a:schemeClr>
          </a:solidFill>
          <a:latin typeface="Arial" charset="0"/>
          <a:ea typeface="Arial" charset="0"/>
          <a:cs typeface="Arial" charset="0"/>
        </a:defRPr>
      </a:lvl2pPr>
      <a:lvl3pPr marL="1143000" indent="-228600" algn="l" defTabSz="914400" rtl="0" eaLnBrk="1" latinLnBrk="0" hangingPunct="1">
        <a:spcBef>
          <a:spcPts val="300"/>
        </a:spcBef>
        <a:spcAft>
          <a:spcPts val="600"/>
        </a:spcAft>
        <a:buFont typeface=".AppleSystemUIFont" charset="-120"/>
        <a:buChar char="-"/>
        <a:defRPr sz="1800" kern="1200">
          <a:solidFill>
            <a:schemeClr val="tx1">
              <a:lumMod val="85000"/>
              <a:lumOff val="15000"/>
            </a:schemeClr>
          </a:solidFill>
          <a:latin typeface="Arial" charset="0"/>
          <a:ea typeface="Arial" charset="0"/>
          <a:cs typeface="Arial" charset="0"/>
        </a:defRPr>
      </a:lvl3pPr>
      <a:lvl4pPr marL="1600200" indent="-228600" algn="l" defTabSz="914400" rtl="0" eaLnBrk="1" latinLnBrk="0" hangingPunct="1">
        <a:spcBef>
          <a:spcPts val="300"/>
        </a:spcBef>
        <a:spcAft>
          <a:spcPts val="600"/>
        </a:spcAft>
        <a:buFont typeface="Wingdings" charset="2"/>
        <a:buChar char="§"/>
        <a:defRPr sz="1600" i="1" kern="1200">
          <a:solidFill>
            <a:schemeClr val="tx1">
              <a:lumMod val="85000"/>
              <a:lumOff val="15000"/>
            </a:schemeClr>
          </a:solidFill>
          <a:latin typeface="Arial" charset="0"/>
          <a:ea typeface="Arial" charset="0"/>
          <a:cs typeface="Arial"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500C0-49FD-B34D-824B-57C7B8EC388A}"/>
              </a:ext>
            </a:extLst>
          </p:cNvPr>
          <p:cNvSpPr>
            <a:spLocks noGrp="1"/>
          </p:cNvSpPr>
          <p:nvPr>
            <p:ph type="title"/>
          </p:nvPr>
        </p:nvSpPr>
        <p:spPr>
          <a:xfrm>
            <a:off x="914400" y="118533"/>
            <a:ext cx="10363200" cy="1143000"/>
          </a:xfrm>
        </p:spPr>
        <p:txBody>
          <a:bodyPr/>
          <a:lstStyle/>
          <a:p>
            <a:r>
              <a:rPr lang="en-US" dirty="0"/>
              <a:t>ASPEN Value Project</a:t>
            </a:r>
          </a:p>
        </p:txBody>
      </p:sp>
      <p:sp>
        <p:nvSpPr>
          <p:cNvPr id="3" name="Content Placeholder 2">
            <a:extLst>
              <a:ext uri="{FF2B5EF4-FFF2-40B4-BE49-F238E27FC236}">
                <a16:creationId xmlns:a16="http://schemas.microsoft.com/office/drawing/2014/main" id="{00BE2BC5-9208-CB49-B7D6-BFA40CD14CB0}"/>
              </a:ext>
            </a:extLst>
          </p:cNvPr>
          <p:cNvSpPr>
            <a:spLocks noGrp="1"/>
          </p:cNvSpPr>
          <p:nvPr>
            <p:ph sz="half" idx="1"/>
          </p:nvPr>
        </p:nvSpPr>
        <p:spPr>
          <a:xfrm>
            <a:off x="914400" y="1230682"/>
            <a:ext cx="10227733" cy="4114800"/>
          </a:xfrm>
        </p:spPr>
        <p:txBody>
          <a:bodyPr>
            <a:normAutofit fontScale="25000" lnSpcReduction="20000"/>
          </a:bodyPr>
          <a:lstStyle/>
          <a:p>
            <a:pPr marL="0" indent="0">
              <a:lnSpc>
                <a:spcPct val="120000"/>
              </a:lnSpc>
              <a:spcAft>
                <a:spcPts val="400"/>
              </a:spcAft>
              <a:buNone/>
              <a:tabLst>
                <a:tab pos="814070" algn="l"/>
              </a:tabLst>
            </a:pPr>
            <a:r>
              <a:rPr lang="en-US" sz="7200" b="1" dirty="0">
                <a:latin typeface="+mj-lt"/>
              </a:rPr>
              <a:t>Reveals </a:t>
            </a:r>
            <a:r>
              <a:rPr lang="en-US" sz="7200" b="1" dirty="0">
                <a:latin typeface="+mj-lt"/>
                <a:ea typeface="Calibri" panose="020F0502020204030204" pitchFamily="34" charset="0"/>
                <a:cs typeface="Times New Roman" panose="02020603050405020304" pitchFamily="18" charset="0"/>
              </a:rPr>
              <a:t>nutrition support could save the Medicare program $580M each year through shorter hospital stays and complication avoidance.</a:t>
            </a:r>
          </a:p>
          <a:p>
            <a:pPr>
              <a:lnSpc>
                <a:spcPct val="120000"/>
              </a:lnSpc>
              <a:spcAft>
                <a:spcPts val="400"/>
              </a:spcAft>
            </a:pPr>
            <a:r>
              <a:rPr lang="en-US" sz="6800" dirty="0"/>
              <a:t>This new seminal study evaluated the financial and quality impact of nutrition support therapy in patients with high-priority therapeutic conditions.</a:t>
            </a:r>
          </a:p>
          <a:p>
            <a:pPr>
              <a:lnSpc>
                <a:spcPct val="120000"/>
              </a:lnSpc>
              <a:spcAft>
                <a:spcPts val="400"/>
              </a:spcAft>
            </a:pPr>
            <a:r>
              <a:rPr lang="en-US" sz="6800" dirty="0"/>
              <a:t>The study supports value-based medicine where value is defined as the measurement of healthcare outcomes and patient satisfaction against the cost of care delivered.</a:t>
            </a:r>
          </a:p>
          <a:p>
            <a:pPr>
              <a:lnSpc>
                <a:spcPct val="120000"/>
              </a:lnSpc>
              <a:spcAft>
                <a:spcPts val="400"/>
              </a:spcAft>
            </a:pPr>
            <a:r>
              <a:rPr lang="en-US" sz="6800" dirty="0">
                <a:latin typeface="+mj-lt"/>
              </a:rPr>
              <a:t>Nutrition support benefits patients with sepsis, gastrointestinal cancer, hospital-acquired conditions/infections, and surgical complications through shorter hospital stays and complication avoidance.</a:t>
            </a:r>
          </a:p>
          <a:p>
            <a:pPr>
              <a:lnSpc>
                <a:spcPct val="120000"/>
              </a:lnSpc>
              <a:spcAft>
                <a:spcPts val="400"/>
              </a:spcAft>
            </a:pPr>
            <a:r>
              <a:rPr lang="en-US" sz="6800" dirty="0">
                <a:latin typeface="+mj-lt"/>
              </a:rPr>
              <a:t>The study suggests additional application of this methodology beyond this limited group of conditions to generate more benefits—and extensive value—of optimal nutrition care at local institutional and national levels.</a:t>
            </a:r>
          </a:p>
          <a:p>
            <a:pPr marL="0" indent="0">
              <a:lnSpc>
                <a:spcPct val="120000"/>
              </a:lnSpc>
              <a:spcAft>
                <a:spcPts val="400"/>
              </a:spcAft>
              <a:buNone/>
            </a:pPr>
            <a:r>
              <a:rPr lang="en-US" sz="7200" b="1" dirty="0"/>
              <a:t>Call to Action</a:t>
            </a:r>
            <a:r>
              <a:rPr lang="en-US" sz="7200" dirty="0"/>
              <a:t>: </a:t>
            </a:r>
            <a:r>
              <a:rPr lang="en-US" sz="7200" i="1" dirty="0">
                <a:solidFill>
                  <a:srgbClr val="641F45"/>
                </a:solidFill>
              </a:rPr>
              <a:t>Healthcare professionals, payers, and policymakers should harness the benefits of nutrition support to provide patients with cost-effective, cost-efficient, high-quality healthcare.</a:t>
            </a:r>
          </a:p>
          <a:p>
            <a:pPr marL="0" indent="0">
              <a:lnSpc>
                <a:spcPct val="120000"/>
              </a:lnSpc>
              <a:spcAft>
                <a:spcPts val="400"/>
              </a:spcAft>
              <a:buNone/>
            </a:pPr>
            <a:endParaRPr lang="en-US" sz="6800" dirty="0">
              <a:latin typeface="+mj-lt"/>
            </a:endParaRPr>
          </a:p>
        </p:txBody>
      </p:sp>
      <p:grpSp>
        <p:nvGrpSpPr>
          <p:cNvPr id="6" name="Group 5">
            <a:extLst>
              <a:ext uri="{FF2B5EF4-FFF2-40B4-BE49-F238E27FC236}">
                <a16:creationId xmlns:a16="http://schemas.microsoft.com/office/drawing/2014/main" id="{369A2E89-BE9C-0D42-80FC-E888AB7965A8}"/>
              </a:ext>
            </a:extLst>
          </p:cNvPr>
          <p:cNvGrpSpPr/>
          <p:nvPr/>
        </p:nvGrpSpPr>
        <p:grpSpPr>
          <a:xfrm>
            <a:off x="914400" y="6159156"/>
            <a:ext cx="4484078" cy="521732"/>
            <a:chOff x="914400" y="6159156"/>
            <a:chExt cx="4484078" cy="521732"/>
          </a:xfrm>
        </p:grpSpPr>
        <p:sp>
          <p:nvSpPr>
            <p:cNvPr id="4" name="TextBox 3">
              <a:extLst>
                <a:ext uri="{FF2B5EF4-FFF2-40B4-BE49-F238E27FC236}">
                  <a16:creationId xmlns:a16="http://schemas.microsoft.com/office/drawing/2014/main" id="{7755EAB1-CEA7-D548-8DA4-3295E041BEAB}"/>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5" name="TextBox 4">
              <a:extLst>
                <a:ext uri="{FF2B5EF4-FFF2-40B4-BE49-F238E27FC236}">
                  <a16:creationId xmlns:a16="http://schemas.microsoft.com/office/drawing/2014/main" id="{B2A40F5A-2E0D-2645-AC08-406AC84052B5}"/>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116810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7FE35A-C82C-8044-8542-1CF3D318FD49}"/>
              </a:ext>
            </a:extLst>
          </p:cNvPr>
          <p:cNvSpPr>
            <a:spLocks noGrp="1"/>
          </p:cNvSpPr>
          <p:nvPr>
            <p:ph sz="half" idx="1"/>
          </p:nvPr>
        </p:nvSpPr>
        <p:spPr>
          <a:xfrm>
            <a:off x="914400" y="1360487"/>
            <a:ext cx="10261600" cy="4196825"/>
          </a:xfrm>
        </p:spPr>
        <p:txBody>
          <a:bodyPr>
            <a:normAutofit/>
          </a:bodyPr>
          <a:lstStyle/>
          <a:p>
            <a:r>
              <a:rPr lang="en-US" sz="2100" dirty="0"/>
              <a:t>A literature search was conducted on 13 speciﬁc diseases or therapeutic conditions where nutrition support intervention was administered, and clinical outcomes were measured. </a:t>
            </a:r>
          </a:p>
          <a:p>
            <a:r>
              <a:rPr lang="en-US" sz="2100" dirty="0"/>
              <a:t>From this survey of 1,099 articles, five conditions were selected. </a:t>
            </a:r>
          </a:p>
          <a:p>
            <a:r>
              <a:rPr lang="en-US" sz="2100" dirty="0"/>
              <a:t>An analysis of cost data using Medicare claims for these conditions between October 2015 and June 2018 was then conducted to determine cost savings or loss when nutrition support was provided to all eligible patients. </a:t>
            </a:r>
          </a:p>
          <a:p>
            <a:r>
              <a:rPr lang="en-US" sz="2100" dirty="0"/>
              <a:t>These results were then modeled to project costs on a yearly basis. </a:t>
            </a:r>
          </a:p>
          <a:p>
            <a:r>
              <a:rPr lang="en-US" sz="2100" dirty="0"/>
              <a:t>The study is available at </a:t>
            </a:r>
            <a:r>
              <a:rPr lang="en-US" sz="2100" b="1" dirty="0" err="1"/>
              <a:t>nutritioncare.org</a:t>
            </a:r>
            <a:r>
              <a:rPr lang="en-US" sz="2100" b="1" dirty="0"/>
              <a:t>/</a:t>
            </a:r>
            <a:r>
              <a:rPr lang="en-US" sz="2100" b="1" dirty="0" err="1"/>
              <a:t>ValueProject</a:t>
            </a:r>
            <a:r>
              <a:rPr lang="en-US" sz="2100" b="1" dirty="0"/>
              <a:t>.</a:t>
            </a:r>
          </a:p>
          <a:p>
            <a:endParaRPr lang="en-US" dirty="0"/>
          </a:p>
        </p:txBody>
      </p:sp>
      <p:sp>
        <p:nvSpPr>
          <p:cNvPr id="6" name="Title 1">
            <a:extLst>
              <a:ext uri="{FF2B5EF4-FFF2-40B4-BE49-F238E27FC236}">
                <a16:creationId xmlns:a16="http://schemas.microsoft.com/office/drawing/2014/main" id="{06DA2F6F-2A53-C042-9C35-5CC9E8FC3D37}"/>
              </a:ext>
            </a:extLst>
          </p:cNvPr>
          <p:cNvSpPr txBox="1">
            <a:spLocks/>
          </p:cNvSpPr>
          <p:nvPr/>
        </p:nvSpPr>
        <p:spPr>
          <a:xfrm>
            <a:off x="914400" y="79075"/>
            <a:ext cx="10363200" cy="1143000"/>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000" b="0" i="0" kern="1200" spc="-100" baseline="0">
                <a:solidFill>
                  <a:srgbClr val="002857"/>
                </a:solidFill>
                <a:latin typeface="Franklin Gothic Medium" charset="0"/>
                <a:ea typeface="Franklin Gothic Medium" charset="0"/>
                <a:cs typeface="Franklin Gothic Medium" charset="0"/>
              </a:defRPr>
            </a:lvl1pPr>
          </a:lstStyle>
          <a:p>
            <a:pPr>
              <a:lnSpc>
                <a:spcPct val="95000"/>
              </a:lnSpc>
            </a:pPr>
            <a:r>
              <a:rPr lang="en-US" altLang="en-US" sz="1800" i="1" dirty="0">
                <a:latin typeface="Franklin Gothic Medium" panose="020B0603020102020204" pitchFamily="34" charset="0"/>
                <a:ea typeface="Calibri" panose="020F0502020204030204" pitchFamily="34" charset="0"/>
                <a:cs typeface="Times New Roman" panose="02020603050405020304" pitchFamily="18" charset="0"/>
              </a:rPr>
              <a:t>ASPEN Value Project: </a:t>
            </a:r>
            <a:br>
              <a:rPr lang="en-US" altLang="en-US" sz="1800" i="1" dirty="0">
                <a:latin typeface="Franklin Gothic Medium" panose="020B0603020102020204" pitchFamily="34" charset="0"/>
                <a:ea typeface="Calibri" panose="020F0502020204030204" pitchFamily="34" charset="0"/>
                <a:cs typeface="Times New Roman" panose="02020603050405020304" pitchFamily="18" charset="0"/>
              </a:rPr>
            </a:br>
            <a:r>
              <a:rPr lang="en-US" altLang="en-US" sz="3600" dirty="0">
                <a:latin typeface="Franklin Gothic Medium" panose="020B0603020102020204" pitchFamily="34" charset="0"/>
                <a:ea typeface="Calibri" panose="020F0502020204030204" pitchFamily="34" charset="0"/>
                <a:cs typeface="Times New Roman" panose="02020603050405020304" pitchFamily="18" charset="0"/>
              </a:rPr>
              <a:t>Study Protocol</a:t>
            </a:r>
            <a:endParaRPr lang="en-US" sz="3600" dirty="0">
              <a:latin typeface="Franklin Gothic Medium" panose="020B0603020102020204" pitchFamily="34" charset="0"/>
            </a:endParaRPr>
          </a:p>
        </p:txBody>
      </p:sp>
      <p:grpSp>
        <p:nvGrpSpPr>
          <p:cNvPr id="9" name="Group 8">
            <a:extLst>
              <a:ext uri="{FF2B5EF4-FFF2-40B4-BE49-F238E27FC236}">
                <a16:creationId xmlns:a16="http://schemas.microsoft.com/office/drawing/2014/main" id="{76E2B79A-4CC4-5041-B95A-A29E0D5E5C84}"/>
              </a:ext>
            </a:extLst>
          </p:cNvPr>
          <p:cNvGrpSpPr/>
          <p:nvPr/>
        </p:nvGrpSpPr>
        <p:grpSpPr>
          <a:xfrm>
            <a:off x="914400" y="6159156"/>
            <a:ext cx="4484078" cy="521732"/>
            <a:chOff x="914400" y="6159156"/>
            <a:chExt cx="4484078" cy="521732"/>
          </a:xfrm>
        </p:grpSpPr>
        <p:sp>
          <p:nvSpPr>
            <p:cNvPr id="10" name="TextBox 9">
              <a:extLst>
                <a:ext uri="{FF2B5EF4-FFF2-40B4-BE49-F238E27FC236}">
                  <a16:creationId xmlns:a16="http://schemas.microsoft.com/office/drawing/2014/main" id="{05BE5C81-E5C5-C949-A246-D04ECC1D5671}"/>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1" name="TextBox 10">
              <a:extLst>
                <a:ext uri="{FF2B5EF4-FFF2-40B4-BE49-F238E27FC236}">
                  <a16:creationId xmlns:a16="http://schemas.microsoft.com/office/drawing/2014/main" id="{8C3C3E85-E9CB-4B41-886F-5980E5C604F2}"/>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367448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78E55-9464-448D-BE0F-B8900656FD72}"/>
              </a:ext>
            </a:extLst>
          </p:cNvPr>
          <p:cNvSpPr>
            <a:spLocks noGrp="1"/>
          </p:cNvSpPr>
          <p:nvPr>
            <p:ph type="title"/>
          </p:nvPr>
        </p:nvSpPr>
        <p:spPr>
          <a:xfrm>
            <a:off x="914399" y="123318"/>
            <a:ext cx="10363200" cy="1143000"/>
          </a:xfrm>
          <a:prstGeom prst="rect">
            <a:avLst/>
          </a:prstGeom>
        </p:spPr>
        <p:txBody>
          <a:bodyPr vert="horz" lIns="0" tIns="0" rIns="0" bIns="0" rtlCol="0" anchor="ctr">
            <a:normAutofit/>
          </a:bodyPr>
          <a:lstStyle/>
          <a:p>
            <a:pPr>
              <a:lnSpc>
                <a:spcPct val="95000"/>
              </a:lnSpc>
            </a:pPr>
            <a:r>
              <a:rPr lang="en-US" altLang="en-US" sz="1800" i="1" dirty="0">
                <a:latin typeface="Franklin Gothic Medium" panose="020B0603020102020204" pitchFamily="34" charset="0"/>
                <a:ea typeface="Calibri" panose="020F0502020204030204" pitchFamily="34" charset="0"/>
                <a:cs typeface="Times New Roman" panose="02020603050405020304" pitchFamily="18" charset="0"/>
              </a:rPr>
              <a:t>ASPEN Value Project: </a:t>
            </a:r>
            <a:br>
              <a:rPr lang="en-US" altLang="en-US" sz="1800" i="1" dirty="0">
                <a:latin typeface="Franklin Gothic Medium" panose="020B0603020102020204" pitchFamily="34" charset="0"/>
                <a:ea typeface="Calibri" panose="020F0502020204030204" pitchFamily="34" charset="0"/>
                <a:cs typeface="Times New Roman" panose="02020603050405020304" pitchFamily="18" charset="0"/>
              </a:rPr>
            </a:br>
            <a:r>
              <a:rPr lang="en-US" altLang="en-US" sz="3600" dirty="0">
                <a:latin typeface="Franklin Gothic Medium" panose="020B0603020102020204" pitchFamily="34" charset="0"/>
                <a:ea typeface="Calibri" panose="020F0502020204030204" pitchFamily="34" charset="0"/>
                <a:cs typeface="Times New Roman" panose="02020603050405020304" pitchFamily="18" charset="0"/>
              </a:rPr>
              <a:t>High-Priority Therapeutic Areas and Cost Savings</a:t>
            </a:r>
            <a:endParaRPr lang="en-US" sz="3600" kern="1200" spc="-100" baseline="0" dirty="0">
              <a:latin typeface="Franklin Gothic Medium" panose="020B0603020102020204" pitchFamily="34" charset="0"/>
            </a:endParaRPr>
          </a:p>
        </p:txBody>
      </p:sp>
      <p:graphicFrame>
        <p:nvGraphicFramePr>
          <p:cNvPr id="4" name="Table 3">
            <a:extLst>
              <a:ext uri="{FF2B5EF4-FFF2-40B4-BE49-F238E27FC236}">
                <a16:creationId xmlns:a16="http://schemas.microsoft.com/office/drawing/2014/main" id="{80390E84-0209-A645-B26A-1862DD55421B}"/>
              </a:ext>
            </a:extLst>
          </p:cNvPr>
          <p:cNvGraphicFramePr>
            <a:graphicFrameLocks noGrp="1"/>
          </p:cNvGraphicFramePr>
          <p:nvPr>
            <p:extLst>
              <p:ext uri="{D42A27DB-BD31-4B8C-83A1-F6EECF244321}">
                <p14:modId xmlns:p14="http://schemas.microsoft.com/office/powerpoint/2010/main" val="2107173264"/>
              </p:ext>
            </p:extLst>
          </p:nvPr>
        </p:nvGraphicFramePr>
        <p:xfrm>
          <a:off x="934111" y="1360489"/>
          <a:ext cx="7016447" cy="4049481"/>
        </p:xfrm>
        <a:graphic>
          <a:graphicData uri="http://schemas.openxmlformats.org/drawingml/2006/table">
            <a:tbl>
              <a:tblPr firstRow="1" firstCol="1" bandRow="1">
                <a:tableStyleId>{72833802-FEF1-4C79-8D5D-14CF1EAF98D9}</a:tableStyleId>
              </a:tblPr>
              <a:tblGrid>
                <a:gridCol w="2319230">
                  <a:extLst>
                    <a:ext uri="{9D8B030D-6E8A-4147-A177-3AD203B41FA5}">
                      <a16:colId xmlns:a16="http://schemas.microsoft.com/office/drawing/2014/main" val="2190809678"/>
                    </a:ext>
                  </a:extLst>
                </a:gridCol>
                <a:gridCol w="2470484">
                  <a:extLst>
                    <a:ext uri="{9D8B030D-6E8A-4147-A177-3AD203B41FA5}">
                      <a16:colId xmlns:a16="http://schemas.microsoft.com/office/drawing/2014/main" val="3596266436"/>
                    </a:ext>
                  </a:extLst>
                </a:gridCol>
                <a:gridCol w="2226733">
                  <a:extLst>
                    <a:ext uri="{9D8B030D-6E8A-4147-A177-3AD203B41FA5}">
                      <a16:colId xmlns:a16="http://schemas.microsoft.com/office/drawing/2014/main" val="2132650557"/>
                    </a:ext>
                  </a:extLst>
                </a:gridCol>
              </a:tblGrid>
              <a:tr h="661889">
                <a:tc>
                  <a:txBody>
                    <a:bodyPr/>
                    <a:lstStyle/>
                    <a:p>
                      <a:pPr marL="0" marR="0">
                        <a:lnSpc>
                          <a:spcPct val="107000"/>
                        </a:lnSpc>
                        <a:spcBef>
                          <a:spcPts val="0"/>
                        </a:spcBef>
                        <a:spcAft>
                          <a:spcPts val="0"/>
                        </a:spcAft>
                      </a:pPr>
                      <a:r>
                        <a:rPr lang="en-US" sz="1400" dirty="0">
                          <a:effectLst/>
                        </a:rPr>
                        <a:t>High-Priority </a:t>
                      </a:r>
                      <a:br>
                        <a:rPr lang="en-US" sz="1400" dirty="0">
                          <a:effectLst/>
                        </a:rPr>
                      </a:br>
                      <a:r>
                        <a:rPr lang="en-US" sz="1400" dirty="0">
                          <a:effectLst/>
                        </a:rPr>
                        <a:t>Therapeutic Areas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R="85678" marT="0" marB="91440" anchor="b"/>
                </a:tc>
                <a:tc>
                  <a:txBody>
                    <a:bodyPr/>
                    <a:lstStyle/>
                    <a:p>
                      <a:pPr marL="0" marR="0" algn="l">
                        <a:lnSpc>
                          <a:spcPct val="107000"/>
                        </a:lnSpc>
                        <a:spcBef>
                          <a:spcPts val="0"/>
                        </a:spcBef>
                        <a:spcAft>
                          <a:spcPts val="0"/>
                        </a:spcAft>
                      </a:pPr>
                      <a:r>
                        <a:rPr lang="en-US" sz="1400" dirty="0">
                          <a:effectLst/>
                        </a:rPr>
                        <a:t>Included Studies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74320" marR="85678" marT="0" marB="91440" anchor="b"/>
                </a:tc>
                <a:tc>
                  <a:txBody>
                    <a:bodyPr/>
                    <a:lstStyle/>
                    <a:p>
                      <a:pPr marL="0" marR="0">
                        <a:lnSpc>
                          <a:spcPct val="107000"/>
                        </a:lnSpc>
                        <a:spcBef>
                          <a:spcPts val="0"/>
                        </a:spcBef>
                        <a:spcAft>
                          <a:spcPts val="0"/>
                        </a:spcAft>
                      </a:pPr>
                      <a:r>
                        <a:rPr lang="en-US" sz="1400" dirty="0">
                          <a:effectLst/>
                        </a:rPr>
                        <a:t>Projected Annual </a:t>
                      </a:r>
                      <a:br>
                        <a:rPr lang="en-US" sz="1400" dirty="0">
                          <a:effectLst/>
                        </a:rPr>
                      </a:br>
                      <a:r>
                        <a:rPr lang="en-US" sz="1400" dirty="0">
                          <a:effectLst/>
                        </a:rPr>
                        <a:t>Cost Savings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65760" marR="85678" marT="0" marB="91440" anchor="b"/>
                </a:tc>
                <a:extLst>
                  <a:ext uri="{0D108BD9-81ED-4DB2-BD59-A6C34878D82A}">
                    <a16:rowId xmlns:a16="http://schemas.microsoft.com/office/drawing/2014/main" val="1122446588"/>
                  </a:ext>
                </a:extLst>
              </a:tr>
              <a:tr h="678655">
                <a:tc>
                  <a:txBody>
                    <a:bodyPr/>
                    <a:lstStyle/>
                    <a:p>
                      <a:pPr marL="0" marR="0">
                        <a:lnSpc>
                          <a:spcPct val="107000"/>
                        </a:lnSpc>
                        <a:spcBef>
                          <a:spcPts val="0"/>
                        </a:spcBef>
                        <a:spcAft>
                          <a:spcPts val="0"/>
                        </a:spcAft>
                      </a:pPr>
                      <a:r>
                        <a:rPr lang="en-US" sz="1500" b="0" dirty="0">
                          <a:effectLst/>
                        </a:rPr>
                        <a:t>Sepsis</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R="85678" marT="91440" marB="91440" anchor="ctr"/>
                </a:tc>
                <a:tc>
                  <a:txBody>
                    <a:bodyPr/>
                    <a:lstStyle/>
                    <a:p>
                      <a:pPr marL="0" marR="0">
                        <a:lnSpc>
                          <a:spcPct val="107000"/>
                        </a:lnSpc>
                        <a:spcBef>
                          <a:spcPts val="0"/>
                        </a:spcBef>
                        <a:spcAft>
                          <a:spcPts val="0"/>
                        </a:spcAft>
                      </a:pPr>
                      <a:r>
                        <a:rPr lang="en-US" sz="1500" dirty="0">
                          <a:effectLst/>
                        </a:rPr>
                        <a:t>Pontes-Arruda (2011)</a:t>
                      </a:r>
                      <a:r>
                        <a:rPr lang="en-US" sz="1500" baseline="30000" dirty="0">
                          <a:effectLst/>
                        </a:rPr>
                        <a:t>37</a:t>
                      </a:r>
                      <a:endParaRPr lang="en-US" sz="1500" dirty="0">
                        <a:effectLst/>
                      </a:endParaRPr>
                    </a:p>
                    <a:p>
                      <a:pPr marL="0" marR="0">
                        <a:lnSpc>
                          <a:spcPct val="107000"/>
                        </a:lnSpc>
                        <a:spcBef>
                          <a:spcPts val="0"/>
                        </a:spcBef>
                        <a:spcAft>
                          <a:spcPts val="0"/>
                        </a:spcAft>
                      </a:pPr>
                      <a:r>
                        <a:rPr lang="en-US" sz="1500" dirty="0">
                          <a:effectLst/>
                        </a:rPr>
                        <a:t>Shirai (2015)</a:t>
                      </a:r>
                      <a:r>
                        <a:rPr lang="en-US" sz="1500" baseline="30000" dirty="0">
                          <a:effectLst/>
                        </a:rPr>
                        <a:t>38</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74320" marR="85678" marT="91440" marB="91440" anchor="ctr"/>
                </a:tc>
                <a:tc>
                  <a:txBody>
                    <a:bodyPr/>
                    <a:lstStyle/>
                    <a:p>
                      <a:pPr marL="0" marR="0">
                        <a:lnSpc>
                          <a:spcPct val="107000"/>
                        </a:lnSpc>
                        <a:spcBef>
                          <a:spcPts val="0"/>
                        </a:spcBef>
                        <a:spcAft>
                          <a:spcPts val="0"/>
                        </a:spcAft>
                      </a:pPr>
                      <a:r>
                        <a:rPr lang="en-US" sz="1500" b="1" dirty="0">
                          <a:effectLst/>
                        </a:rPr>
                        <a:t>$222 million</a:t>
                      </a:r>
                    </a:p>
                  </a:txBody>
                  <a:tcPr marL="365760" marR="85678" marT="91440" marB="91440" anchor="ctr"/>
                </a:tc>
                <a:extLst>
                  <a:ext uri="{0D108BD9-81ED-4DB2-BD59-A6C34878D82A}">
                    <a16:rowId xmlns:a16="http://schemas.microsoft.com/office/drawing/2014/main" val="705352695"/>
                  </a:ext>
                </a:extLst>
              </a:tr>
              <a:tr h="678655">
                <a:tc>
                  <a:txBody>
                    <a:bodyPr/>
                    <a:lstStyle/>
                    <a:p>
                      <a:pPr marL="0" marR="0">
                        <a:lnSpc>
                          <a:spcPct val="107000"/>
                        </a:lnSpc>
                        <a:spcBef>
                          <a:spcPts val="0"/>
                        </a:spcBef>
                        <a:spcAft>
                          <a:spcPts val="0"/>
                        </a:spcAft>
                      </a:pPr>
                      <a:r>
                        <a:rPr lang="en-US" sz="1500" b="0" dirty="0">
                          <a:effectLst/>
                        </a:rPr>
                        <a:t>GI Cancer</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R="85678" marT="91440" marB="91440" anchor="ctr"/>
                </a:tc>
                <a:tc>
                  <a:txBody>
                    <a:bodyPr/>
                    <a:lstStyle/>
                    <a:p>
                      <a:pPr marL="0" marR="0">
                        <a:lnSpc>
                          <a:spcPct val="107000"/>
                        </a:lnSpc>
                        <a:spcBef>
                          <a:spcPts val="0"/>
                        </a:spcBef>
                        <a:spcAft>
                          <a:spcPts val="0"/>
                        </a:spcAft>
                      </a:pPr>
                      <a:r>
                        <a:rPr lang="en-US" sz="1500" dirty="0">
                          <a:effectLst/>
                        </a:rPr>
                        <a:t>Wang (2015)</a:t>
                      </a:r>
                      <a:r>
                        <a:rPr lang="en-US" sz="1500" baseline="30000" dirty="0">
                          <a:effectLst/>
                        </a:rPr>
                        <a:t>78</a:t>
                      </a:r>
                      <a:endParaRPr lang="en-US" sz="1500" dirty="0">
                        <a:effectLst/>
                      </a:endParaRPr>
                    </a:p>
                    <a:p>
                      <a:pPr marL="0" marR="0">
                        <a:lnSpc>
                          <a:spcPct val="107000"/>
                        </a:lnSpc>
                        <a:spcBef>
                          <a:spcPts val="0"/>
                        </a:spcBef>
                        <a:spcAft>
                          <a:spcPts val="0"/>
                        </a:spcAft>
                      </a:pPr>
                      <a:r>
                        <a:rPr lang="en-US" sz="1500" dirty="0">
                          <a:effectLst/>
                        </a:rPr>
                        <a:t>Yeung (2017)</a:t>
                      </a:r>
                      <a:r>
                        <a:rPr lang="en-US" sz="1500" baseline="30000" dirty="0">
                          <a:effectLst/>
                        </a:rPr>
                        <a:t>80</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74320" marR="85678" marT="91440" marB="91440" anchor="ctr"/>
                </a:tc>
                <a:tc>
                  <a:txBody>
                    <a:bodyPr/>
                    <a:lstStyle/>
                    <a:p>
                      <a:pPr marL="0" marR="0">
                        <a:lnSpc>
                          <a:spcPct val="107000"/>
                        </a:lnSpc>
                        <a:spcBef>
                          <a:spcPts val="0"/>
                        </a:spcBef>
                        <a:spcAft>
                          <a:spcPts val="0"/>
                        </a:spcAft>
                      </a:pPr>
                      <a:r>
                        <a:rPr lang="en-US" sz="1500" b="1" dirty="0">
                          <a:effectLst/>
                        </a:rPr>
                        <a:t>$242 million</a:t>
                      </a:r>
                    </a:p>
                  </a:txBody>
                  <a:tcPr marL="365760" marR="85678" marT="91440" marB="91440" anchor="ctr"/>
                </a:tc>
                <a:extLst>
                  <a:ext uri="{0D108BD9-81ED-4DB2-BD59-A6C34878D82A}">
                    <a16:rowId xmlns:a16="http://schemas.microsoft.com/office/drawing/2014/main" val="2411705853"/>
                  </a:ext>
                </a:extLst>
              </a:tr>
              <a:tr h="930260">
                <a:tc>
                  <a:txBody>
                    <a:bodyPr/>
                    <a:lstStyle/>
                    <a:p>
                      <a:pPr marL="0" marR="0">
                        <a:lnSpc>
                          <a:spcPct val="107000"/>
                        </a:lnSpc>
                        <a:spcBef>
                          <a:spcPts val="0"/>
                        </a:spcBef>
                        <a:spcAft>
                          <a:spcPts val="0"/>
                        </a:spcAft>
                      </a:pPr>
                      <a:r>
                        <a:rPr lang="en-US" sz="1500" b="0" dirty="0">
                          <a:effectLst/>
                        </a:rPr>
                        <a:t>Hospital-Acquired Infections</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R="85678" marT="91440" marB="91440" anchor="ctr"/>
                </a:tc>
                <a:tc>
                  <a:txBody>
                    <a:bodyPr/>
                    <a:lstStyle/>
                    <a:p>
                      <a:pPr marL="0" marR="0">
                        <a:lnSpc>
                          <a:spcPct val="107000"/>
                        </a:lnSpc>
                        <a:spcBef>
                          <a:spcPts val="0"/>
                        </a:spcBef>
                        <a:spcAft>
                          <a:spcPts val="0"/>
                        </a:spcAft>
                      </a:pPr>
                      <a:r>
                        <a:rPr lang="en-US" sz="1500" dirty="0">
                          <a:effectLst/>
                        </a:rPr>
                        <a:t>Tao (2014)</a:t>
                      </a:r>
                      <a:r>
                        <a:rPr lang="en-US" sz="1500" baseline="30000" dirty="0">
                          <a:effectLst/>
                        </a:rPr>
                        <a:t>56</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74320" marR="85678" marT="91440" marB="91440" anchor="ctr"/>
                </a:tc>
                <a:tc>
                  <a:txBody>
                    <a:bodyPr/>
                    <a:lstStyle/>
                    <a:p>
                      <a:pPr marL="0" marR="0">
                        <a:lnSpc>
                          <a:spcPct val="107000"/>
                        </a:lnSpc>
                        <a:spcBef>
                          <a:spcPts val="0"/>
                        </a:spcBef>
                        <a:spcAft>
                          <a:spcPts val="0"/>
                        </a:spcAft>
                      </a:pPr>
                      <a:r>
                        <a:rPr lang="en-US" sz="1500" b="1" dirty="0">
                          <a:effectLst/>
                        </a:rPr>
                        <a:t>$85 million</a:t>
                      </a:r>
                      <a:endParaRPr lang="en-US" sz="15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365760" marR="85678" marT="91440" marB="91440" anchor="ctr"/>
                </a:tc>
                <a:extLst>
                  <a:ext uri="{0D108BD9-81ED-4DB2-BD59-A6C34878D82A}">
                    <a16:rowId xmlns:a16="http://schemas.microsoft.com/office/drawing/2014/main" val="3795491013"/>
                  </a:ext>
                </a:extLst>
              </a:tr>
              <a:tr h="678655">
                <a:tc>
                  <a:txBody>
                    <a:bodyPr/>
                    <a:lstStyle/>
                    <a:p>
                      <a:pPr marL="0" marR="0">
                        <a:lnSpc>
                          <a:spcPct val="107000"/>
                        </a:lnSpc>
                        <a:spcBef>
                          <a:spcPts val="0"/>
                        </a:spcBef>
                        <a:spcAft>
                          <a:spcPts val="0"/>
                        </a:spcAft>
                      </a:pPr>
                      <a:r>
                        <a:rPr lang="en-US" sz="1500" b="0" dirty="0">
                          <a:effectLst/>
                        </a:rPr>
                        <a:t>Surgical Complications</a:t>
                      </a:r>
                      <a:endParaRPr lang="en-US"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R="85678" marT="91440" marB="91440" anchor="ctr"/>
                </a:tc>
                <a:tc>
                  <a:txBody>
                    <a:bodyPr/>
                    <a:lstStyle/>
                    <a:p>
                      <a:pPr marL="0" marR="0">
                        <a:lnSpc>
                          <a:spcPct val="107000"/>
                        </a:lnSpc>
                        <a:spcBef>
                          <a:spcPts val="0"/>
                        </a:spcBef>
                        <a:spcAft>
                          <a:spcPts val="0"/>
                        </a:spcAft>
                      </a:pPr>
                      <a:r>
                        <a:rPr lang="en-US" sz="1500" dirty="0">
                          <a:effectLst/>
                        </a:rPr>
                        <a:t>Yue (2013)</a:t>
                      </a:r>
                      <a:r>
                        <a:rPr lang="en-US" sz="1500" baseline="30000" dirty="0">
                          <a:effectLst/>
                        </a:rPr>
                        <a:t>49</a:t>
                      </a:r>
                      <a:endParaRPr lang="en-US" sz="1500" dirty="0">
                        <a:effectLst/>
                      </a:endParaRPr>
                    </a:p>
                    <a:p>
                      <a:pPr marL="0" marR="0">
                        <a:lnSpc>
                          <a:spcPct val="107000"/>
                        </a:lnSpc>
                        <a:spcBef>
                          <a:spcPts val="0"/>
                        </a:spcBef>
                        <a:spcAft>
                          <a:spcPts val="0"/>
                        </a:spcAft>
                      </a:pPr>
                      <a:r>
                        <a:rPr lang="en-US" sz="1500" dirty="0">
                          <a:effectLst/>
                        </a:rPr>
                        <a:t>Kim (2015)</a:t>
                      </a:r>
                      <a:r>
                        <a:rPr lang="en-US" sz="1500" baseline="30000" dirty="0">
                          <a:effectLst/>
                        </a:rPr>
                        <a:t>44</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274320" marR="85678" marT="91440" marB="91440" anchor="ctr"/>
                </a:tc>
                <a:tc>
                  <a:txBody>
                    <a:bodyPr/>
                    <a:lstStyle/>
                    <a:p>
                      <a:pPr marL="0" marR="0">
                        <a:lnSpc>
                          <a:spcPct val="107000"/>
                        </a:lnSpc>
                        <a:spcBef>
                          <a:spcPts val="0"/>
                        </a:spcBef>
                        <a:spcAft>
                          <a:spcPts val="0"/>
                        </a:spcAft>
                      </a:pPr>
                      <a:r>
                        <a:rPr lang="en-US" sz="1500" b="1" dirty="0">
                          <a:effectLst/>
                        </a:rPr>
                        <a:t>$33 million</a:t>
                      </a:r>
                    </a:p>
                  </a:txBody>
                  <a:tcPr marL="365760" marR="85678" marT="91440" marB="91440" anchor="ctr"/>
                </a:tc>
                <a:extLst>
                  <a:ext uri="{0D108BD9-81ED-4DB2-BD59-A6C34878D82A}">
                    <a16:rowId xmlns:a16="http://schemas.microsoft.com/office/drawing/2014/main" val="2928338267"/>
                  </a:ext>
                </a:extLst>
              </a:tr>
              <a:tr h="421367">
                <a:tc>
                  <a:txBody>
                    <a:bodyPr/>
                    <a:lstStyle/>
                    <a:p>
                      <a:pPr marL="0" marR="0">
                        <a:lnSpc>
                          <a:spcPct val="107000"/>
                        </a:lnSpc>
                        <a:spcBef>
                          <a:spcPts val="0"/>
                        </a:spcBef>
                        <a:spcAft>
                          <a:spcPts val="0"/>
                        </a:spcAft>
                      </a:pPr>
                      <a:r>
                        <a:rPr lang="en-US" sz="1500" b="0" dirty="0">
                          <a:effectLst/>
                          <a:latin typeface="+mn-lt"/>
                          <a:ea typeface="Calibri" panose="020F0502020204030204" pitchFamily="34" charset="0"/>
                          <a:cs typeface="Times New Roman" panose="02020603050405020304" pitchFamily="18" charset="0"/>
                        </a:rPr>
                        <a:t>Pancreatitis</a:t>
                      </a:r>
                    </a:p>
                  </a:txBody>
                  <a:tcPr marL="182880" marR="85678" marT="91440" marB="91440" anchor="ctr"/>
                </a:tc>
                <a:tc>
                  <a:txBody>
                    <a:bodyPr/>
                    <a:lstStyle/>
                    <a:p>
                      <a:pPr marL="0" marR="0">
                        <a:lnSpc>
                          <a:spcPct val="107000"/>
                        </a:lnSpc>
                        <a:spcBef>
                          <a:spcPts val="0"/>
                        </a:spcBef>
                        <a:spcAft>
                          <a:spcPts val="0"/>
                        </a:spcAft>
                      </a:pPr>
                      <a:r>
                        <a:rPr lang="en-US" sz="1500" dirty="0">
                          <a:effectLst/>
                          <a:latin typeface="+mn-lt"/>
                          <a:ea typeface="Calibri" panose="020F0502020204030204" pitchFamily="34" charset="0"/>
                          <a:cs typeface="Times New Roman" panose="02020603050405020304" pitchFamily="18" charset="0"/>
                        </a:rPr>
                        <a:t>Wu (2015)</a:t>
                      </a:r>
                      <a:r>
                        <a:rPr lang="en-US" sz="1500" baseline="30000" dirty="0">
                          <a:effectLst/>
                          <a:latin typeface="+mn-lt"/>
                        </a:rPr>
                        <a:t>44</a:t>
                      </a:r>
                      <a:endParaRPr lang="en-US" sz="1500" dirty="0">
                        <a:effectLst/>
                        <a:latin typeface="+mn-lt"/>
                        <a:ea typeface="Calibri" panose="020F0502020204030204" pitchFamily="34" charset="0"/>
                        <a:cs typeface="Times New Roman" panose="02020603050405020304" pitchFamily="18" charset="0"/>
                      </a:endParaRPr>
                    </a:p>
                  </a:txBody>
                  <a:tcPr marL="274320" marR="85678" marT="91440" marB="91440" anchor="ctr"/>
                </a:tc>
                <a:tc>
                  <a:txBody>
                    <a:bodyPr/>
                    <a:lstStyle/>
                    <a:p>
                      <a:pPr marL="0" marR="0">
                        <a:lnSpc>
                          <a:spcPct val="107000"/>
                        </a:lnSpc>
                        <a:spcBef>
                          <a:spcPts val="0"/>
                        </a:spcBef>
                        <a:spcAft>
                          <a:spcPts val="0"/>
                        </a:spcAft>
                      </a:pPr>
                      <a:r>
                        <a:rPr lang="en-US" sz="1500" b="1" dirty="0">
                          <a:effectLst/>
                        </a:rPr>
                        <a:t>($2 million)</a:t>
                      </a:r>
                    </a:p>
                  </a:txBody>
                  <a:tcPr marL="365760" marR="85678" marT="91440" marB="91440" anchor="ctr"/>
                </a:tc>
                <a:extLst>
                  <a:ext uri="{0D108BD9-81ED-4DB2-BD59-A6C34878D82A}">
                    <a16:rowId xmlns:a16="http://schemas.microsoft.com/office/drawing/2014/main" val="1942041574"/>
                  </a:ext>
                </a:extLst>
              </a:tr>
            </a:tbl>
          </a:graphicData>
        </a:graphic>
      </p:graphicFrame>
      <p:grpSp>
        <p:nvGrpSpPr>
          <p:cNvPr id="7" name="Group 6">
            <a:extLst>
              <a:ext uri="{FF2B5EF4-FFF2-40B4-BE49-F238E27FC236}">
                <a16:creationId xmlns:a16="http://schemas.microsoft.com/office/drawing/2014/main" id="{E63966FC-1610-274A-97AE-D2DA378E8E07}"/>
              </a:ext>
            </a:extLst>
          </p:cNvPr>
          <p:cNvGrpSpPr/>
          <p:nvPr/>
        </p:nvGrpSpPr>
        <p:grpSpPr>
          <a:xfrm>
            <a:off x="914400" y="6159156"/>
            <a:ext cx="4484078" cy="521732"/>
            <a:chOff x="914400" y="6159156"/>
            <a:chExt cx="4484078" cy="521732"/>
          </a:xfrm>
        </p:grpSpPr>
        <p:sp>
          <p:nvSpPr>
            <p:cNvPr id="8" name="TextBox 7">
              <a:extLst>
                <a:ext uri="{FF2B5EF4-FFF2-40B4-BE49-F238E27FC236}">
                  <a16:creationId xmlns:a16="http://schemas.microsoft.com/office/drawing/2014/main" id="{9D79E62A-ED04-3A4C-9122-AF390ED447CB}"/>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9" name="TextBox 8">
              <a:extLst>
                <a:ext uri="{FF2B5EF4-FFF2-40B4-BE49-F238E27FC236}">
                  <a16:creationId xmlns:a16="http://schemas.microsoft.com/office/drawing/2014/main" id="{934B64DE-611F-3F41-ADD5-E44C9CA8E5B8}"/>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3261829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D0F45573-FCEA-4336-9365-EB1B5F63A397}"/>
              </a:ext>
            </a:extLst>
          </p:cNvPr>
          <p:cNvGraphicFramePr/>
          <p:nvPr>
            <p:extLst>
              <p:ext uri="{D42A27DB-BD31-4B8C-83A1-F6EECF244321}">
                <p14:modId xmlns:p14="http://schemas.microsoft.com/office/powerpoint/2010/main" val="29215678"/>
              </p:ext>
            </p:extLst>
          </p:nvPr>
        </p:nvGraphicFramePr>
        <p:xfrm>
          <a:off x="1988598" y="1559975"/>
          <a:ext cx="8263550" cy="4320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23896D22-A869-A94F-82FE-EB0935B4A230}"/>
              </a:ext>
            </a:extLst>
          </p:cNvPr>
          <p:cNvSpPr>
            <a:spLocks noGrp="1"/>
          </p:cNvSpPr>
          <p:nvPr>
            <p:ph type="title"/>
          </p:nvPr>
        </p:nvSpPr>
        <p:spPr>
          <a:xfrm>
            <a:off x="914400" y="118533"/>
            <a:ext cx="10363200" cy="1405467"/>
          </a:xfrm>
        </p:spPr>
        <p:txBody>
          <a:bodyPr>
            <a:noAutofit/>
          </a:bodyPr>
          <a:lstStyle/>
          <a:p>
            <a:pPr>
              <a:lnSpc>
                <a:spcPct val="95000"/>
              </a:lnSpc>
            </a:pPr>
            <a:r>
              <a:rPr lang="en-US" sz="1800" i="1" dirty="0"/>
              <a:t>ASPEN Value Project</a:t>
            </a:r>
            <a:br>
              <a:rPr lang="en-US" sz="3000" dirty="0"/>
            </a:br>
            <a:r>
              <a:rPr lang="en-US" sz="3000" dirty="0"/>
              <a:t>Nutrition Support for Patients in Specific Therapeutic Areas </a:t>
            </a:r>
            <a:br>
              <a:rPr lang="en-US" sz="3000" dirty="0"/>
            </a:br>
            <a:r>
              <a:rPr lang="en-US" sz="3000" dirty="0"/>
              <a:t>Improves Outcomes and Saves Medicare $580M Annually</a:t>
            </a:r>
          </a:p>
        </p:txBody>
      </p:sp>
      <p:grpSp>
        <p:nvGrpSpPr>
          <p:cNvPr id="9" name="Group 8">
            <a:extLst>
              <a:ext uri="{FF2B5EF4-FFF2-40B4-BE49-F238E27FC236}">
                <a16:creationId xmlns:a16="http://schemas.microsoft.com/office/drawing/2014/main" id="{64715ED6-1028-AF45-B9E5-442CD4D02BEF}"/>
              </a:ext>
            </a:extLst>
          </p:cNvPr>
          <p:cNvGrpSpPr/>
          <p:nvPr/>
        </p:nvGrpSpPr>
        <p:grpSpPr>
          <a:xfrm>
            <a:off x="914400" y="6159156"/>
            <a:ext cx="4484078" cy="521732"/>
            <a:chOff x="914400" y="6159156"/>
            <a:chExt cx="4484078" cy="521732"/>
          </a:xfrm>
        </p:grpSpPr>
        <p:sp>
          <p:nvSpPr>
            <p:cNvPr id="12" name="TextBox 11">
              <a:extLst>
                <a:ext uri="{FF2B5EF4-FFF2-40B4-BE49-F238E27FC236}">
                  <a16:creationId xmlns:a16="http://schemas.microsoft.com/office/drawing/2014/main" id="{74EA5E8E-D4BD-464F-BF30-2895009ADBC8}"/>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3" name="TextBox 12">
              <a:extLst>
                <a:ext uri="{FF2B5EF4-FFF2-40B4-BE49-F238E27FC236}">
                  <a16:creationId xmlns:a16="http://schemas.microsoft.com/office/drawing/2014/main" id="{8C4E27B4-7D7A-6C4E-9377-7A3B7EF2771D}"/>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2351440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E299-66B4-49FE-A621-46537899E375}"/>
              </a:ext>
            </a:extLst>
          </p:cNvPr>
          <p:cNvSpPr>
            <a:spLocks noGrp="1"/>
          </p:cNvSpPr>
          <p:nvPr>
            <p:ph type="title"/>
          </p:nvPr>
        </p:nvSpPr>
        <p:spPr>
          <a:xfrm>
            <a:off x="914400" y="118533"/>
            <a:ext cx="10363200" cy="1405467"/>
          </a:xfrm>
        </p:spPr>
        <p:txBody>
          <a:bodyPr>
            <a:noAutofit/>
          </a:bodyPr>
          <a:lstStyle/>
          <a:p>
            <a:pPr>
              <a:lnSpc>
                <a:spcPct val="95000"/>
              </a:lnSpc>
            </a:pPr>
            <a:r>
              <a:rPr lang="en-US" sz="1800" i="1" dirty="0"/>
              <a:t>ASPEN Value Project</a:t>
            </a:r>
            <a:br>
              <a:rPr lang="en-US" sz="3000" dirty="0"/>
            </a:br>
            <a:r>
              <a:rPr lang="en-US" sz="3000" dirty="0"/>
              <a:t>For Hospitalized Patients With Sepsis: Use of Specialized Nutrition Improves Outcomes and Saves Medicare $222M Annually</a:t>
            </a:r>
          </a:p>
        </p:txBody>
      </p:sp>
      <p:graphicFrame>
        <p:nvGraphicFramePr>
          <p:cNvPr id="3" name="Diagram 2">
            <a:extLst>
              <a:ext uri="{FF2B5EF4-FFF2-40B4-BE49-F238E27FC236}">
                <a16:creationId xmlns:a16="http://schemas.microsoft.com/office/drawing/2014/main" id="{8A500F75-BCEE-4FA7-8407-65D53B163C15}"/>
              </a:ext>
            </a:extLst>
          </p:cNvPr>
          <p:cNvGraphicFramePr/>
          <p:nvPr>
            <p:extLst>
              <p:ext uri="{D42A27DB-BD31-4B8C-83A1-F6EECF244321}">
                <p14:modId xmlns:p14="http://schemas.microsoft.com/office/powerpoint/2010/main" val="3112989525"/>
              </p:ext>
            </p:extLst>
          </p:nvPr>
        </p:nvGraphicFramePr>
        <p:xfrm>
          <a:off x="913194" y="894593"/>
          <a:ext cx="10580281" cy="5390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E21FD154-8985-0A46-8D7E-EF5406B58D03}"/>
              </a:ext>
            </a:extLst>
          </p:cNvPr>
          <p:cNvGrpSpPr/>
          <p:nvPr/>
        </p:nvGrpSpPr>
        <p:grpSpPr>
          <a:xfrm>
            <a:off x="914400" y="6159156"/>
            <a:ext cx="4484078" cy="521732"/>
            <a:chOff x="914400" y="6159156"/>
            <a:chExt cx="4484078" cy="521732"/>
          </a:xfrm>
        </p:grpSpPr>
        <p:sp>
          <p:nvSpPr>
            <p:cNvPr id="9" name="TextBox 8">
              <a:extLst>
                <a:ext uri="{FF2B5EF4-FFF2-40B4-BE49-F238E27FC236}">
                  <a16:creationId xmlns:a16="http://schemas.microsoft.com/office/drawing/2014/main" id="{679AADA2-2172-3C4B-9085-4D2980737168}"/>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0" name="TextBox 9">
              <a:extLst>
                <a:ext uri="{FF2B5EF4-FFF2-40B4-BE49-F238E27FC236}">
                  <a16:creationId xmlns:a16="http://schemas.microsoft.com/office/drawing/2014/main" id="{B43EF4A1-DF86-5C40-B6B4-B38E50B4F0FF}"/>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3303327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E299-66B4-49FE-A621-46537899E375}"/>
              </a:ext>
            </a:extLst>
          </p:cNvPr>
          <p:cNvSpPr>
            <a:spLocks noGrp="1"/>
          </p:cNvSpPr>
          <p:nvPr>
            <p:ph type="title"/>
          </p:nvPr>
        </p:nvSpPr>
        <p:spPr>
          <a:xfrm>
            <a:off x="914400" y="118533"/>
            <a:ext cx="10363200" cy="1405467"/>
          </a:xfrm>
        </p:spPr>
        <p:txBody>
          <a:bodyPr>
            <a:noAutofit/>
          </a:bodyPr>
          <a:lstStyle/>
          <a:p>
            <a:pPr>
              <a:lnSpc>
                <a:spcPct val="95000"/>
              </a:lnSpc>
            </a:pPr>
            <a:r>
              <a:rPr lang="en-US" sz="1800" i="1" dirty="0"/>
              <a:t>ASPEN Value Project</a:t>
            </a:r>
            <a:br>
              <a:rPr lang="en-US" sz="3000" dirty="0"/>
            </a:br>
            <a:r>
              <a:rPr lang="en-US" sz="3000" dirty="0"/>
              <a:t>For Hospitalized Patients With GI Cancer: Specialized Nutrition Improves Outcomes and Saves Medicare $242M Annually</a:t>
            </a:r>
          </a:p>
        </p:txBody>
      </p:sp>
      <p:graphicFrame>
        <p:nvGraphicFramePr>
          <p:cNvPr id="3" name="Diagram 2">
            <a:extLst>
              <a:ext uri="{FF2B5EF4-FFF2-40B4-BE49-F238E27FC236}">
                <a16:creationId xmlns:a16="http://schemas.microsoft.com/office/drawing/2014/main" id="{8A500F75-BCEE-4FA7-8407-65D53B163C15}"/>
              </a:ext>
            </a:extLst>
          </p:cNvPr>
          <p:cNvGraphicFramePr/>
          <p:nvPr>
            <p:extLst>
              <p:ext uri="{D42A27DB-BD31-4B8C-83A1-F6EECF244321}">
                <p14:modId xmlns:p14="http://schemas.microsoft.com/office/powerpoint/2010/main" val="3451962881"/>
              </p:ext>
            </p:extLst>
          </p:nvPr>
        </p:nvGraphicFramePr>
        <p:xfrm>
          <a:off x="913194" y="894587"/>
          <a:ext cx="10580281" cy="5390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8F929827-AA30-F047-9E5A-35339812C585}"/>
              </a:ext>
            </a:extLst>
          </p:cNvPr>
          <p:cNvGrpSpPr/>
          <p:nvPr/>
        </p:nvGrpSpPr>
        <p:grpSpPr>
          <a:xfrm>
            <a:off x="914400" y="6159156"/>
            <a:ext cx="4484078" cy="521732"/>
            <a:chOff x="914400" y="6159156"/>
            <a:chExt cx="4484078" cy="521732"/>
          </a:xfrm>
        </p:grpSpPr>
        <p:sp>
          <p:nvSpPr>
            <p:cNvPr id="9" name="TextBox 8">
              <a:extLst>
                <a:ext uri="{FF2B5EF4-FFF2-40B4-BE49-F238E27FC236}">
                  <a16:creationId xmlns:a16="http://schemas.microsoft.com/office/drawing/2014/main" id="{1BD8E9E0-8CA7-AA46-A965-B3477708FA2E}"/>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0" name="TextBox 9">
              <a:extLst>
                <a:ext uri="{FF2B5EF4-FFF2-40B4-BE49-F238E27FC236}">
                  <a16:creationId xmlns:a16="http://schemas.microsoft.com/office/drawing/2014/main" id="{03BB0ABD-5E92-4F45-A0B4-01F29CCF5D9E}"/>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1174646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A500F75-BCEE-4FA7-8407-65D53B163C15}"/>
              </a:ext>
            </a:extLst>
          </p:cNvPr>
          <p:cNvGraphicFramePr/>
          <p:nvPr>
            <p:extLst>
              <p:ext uri="{D42A27DB-BD31-4B8C-83A1-F6EECF244321}">
                <p14:modId xmlns:p14="http://schemas.microsoft.com/office/powerpoint/2010/main" val="1421426581"/>
              </p:ext>
            </p:extLst>
          </p:nvPr>
        </p:nvGraphicFramePr>
        <p:xfrm>
          <a:off x="894747" y="1235235"/>
          <a:ext cx="10580281" cy="4717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7003F1B7-3DAA-8447-8E0D-1F0521E307AA}"/>
              </a:ext>
            </a:extLst>
          </p:cNvPr>
          <p:cNvSpPr txBox="1">
            <a:spLocks/>
          </p:cNvSpPr>
          <p:nvPr/>
        </p:nvSpPr>
        <p:spPr>
          <a:xfrm>
            <a:off x="914400" y="118533"/>
            <a:ext cx="10363200" cy="1405467"/>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4000" b="0" i="0" kern="1200" spc="-100" baseline="0">
                <a:solidFill>
                  <a:srgbClr val="002857"/>
                </a:solidFill>
                <a:latin typeface="Franklin Gothic Medium" charset="0"/>
                <a:ea typeface="Franklin Gothic Medium" charset="0"/>
                <a:cs typeface="Franklin Gothic Medium" charset="0"/>
              </a:defRPr>
            </a:lvl1pPr>
          </a:lstStyle>
          <a:p>
            <a:pPr>
              <a:lnSpc>
                <a:spcPct val="95000"/>
              </a:lnSpc>
            </a:pPr>
            <a:r>
              <a:rPr lang="en-US" sz="1800" i="1" dirty="0"/>
              <a:t>ASPEN Value Project</a:t>
            </a:r>
            <a:br>
              <a:rPr lang="en-US" sz="3000" dirty="0"/>
            </a:br>
            <a:r>
              <a:rPr lang="en-US" sz="3000" dirty="0"/>
              <a:t>For Hospital Patients With Hospital-Acquired Infections: Use of Specialized Nutrition Saves Medicare $85M Annually</a:t>
            </a:r>
          </a:p>
        </p:txBody>
      </p:sp>
      <p:grpSp>
        <p:nvGrpSpPr>
          <p:cNvPr id="9" name="Group 8">
            <a:extLst>
              <a:ext uri="{FF2B5EF4-FFF2-40B4-BE49-F238E27FC236}">
                <a16:creationId xmlns:a16="http://schemas.microsoft.com/office/drawing/2014/main" id="{D3D93C22-4B4A-EA47-B663-3527AED9007A}"/>
              </a:ext>
            </a:extLst>
          </p:cNvPr>
          <p:cNvGrpSpPr/>
          <p:nvPr/>
        </p:nvGrpSpPr>
        <p:grpSpPr>
          <a:xfrm>
            <a:off x="914400" y="6159156"/>
            <a:ext cx="4484078" cy="521732"/>
            <a:chOff x="914400" y="6159156"/>
            <a:chExt cx="4484078" cy="521732"/>
          </a:xfrm>
        </p:grpSpPr>
        <p:sp>
          <p:nvSpPr>
            <p:cNvPr id="10" name="TextBox 9">
              <a:extLst>
                <a:ext uri="{FF2B5EF4-FFF2-40B4-BE49-F238E27FC236}">
                  <a16:creationId xmlns:a16="http://schemas.microsoft.com/office/drawing/2014/main" id="{BE6E200E-F8FF-5344-B57A-75B5587C246F}"/>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1" name="TextBox 10">
              <a:extLst>
                <a:ext uri="{FF2B5EF4-FFF2-40B4-BE49-F238E27FC236}">
                  <a16:creationId xmlns:a16="http://schemas.microsoft.com/office/drawing/2014/main" id="{985BFAF0-F57B-7F4F-9BCC-1BEDEA0F0407}"/>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761714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A500F75-BCEE-4FA7-8407-65D53B163C15}"/>
              </a:ext>
            </a:extLst>
          </p:cNvPr>
          <p:cNvGraphicFramePr/>
          <p:nvPr>
            <p:extLst>
              <p:ext uri="{D42A27DB-BD31-4B8C-83A1-F6EECF244321}">
                <p14:modId xmlns:p14="http://schemas.microsoft.com/office/powerpoint/2010/main" val="2275799112"/>
              </p:ext>
            </p:extLst>
          </p:nvPr>
        </p:nvGraphicFramePr>
        <p:xfrm>
          <a:off x="913998" y="1235241"/>
          <a:ext cx="10580281" cy="4717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a:extLst>
              <a:ext uri="{FF2B5EF4-FFF2-40B4-BE49-F238E27FC236}">
                <a16:creationId xmlns:a16="http://schemas.microsoft.com/office/drawing/2014/main" id="{7BC51685-7B16-184E-9440-C7CC0013BF18}"/>
              </a:ext>
            </a:extLst>
          </p:cNvPr>
          <p:cNvSpPr txBox="1">
            <a:spLocks/>
          </p:cNvSpPr>
          <p:nvPr/>
        </p:nvSpPr>
        <p:spPr>
          <a:xfrm>
            <a:off x="913998" y="125714"/>
            <a:ext cx="10363200" cy="1405467"/>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4000" b="0" i="0" kern="1200" spc="-100" baseline="0">
                <a:solidFill>
                  <a:srgbClr val="002857"/>
                </a:solidFill>
                <a:latin typeface="Franklin Gothic Medium" charset="0"/>
                <a:ea typeface="Franklin Gothic Medium" charset="0"/>
                <a:cs typeface="Franklin Gothic Medium" charset="0"/>
              </a:defRPr>
            </a:lvl1pPr>
          </a:lstStyle>
          <a:p>
            <a:pPr>
              <a:lnSpc>
                <a:spcPct val="95000"/>
              </a:lnSpc>
            </a:pPr>
            <a:r>
              <a:rPr lang="en-US" sz="1800" i="1" dirty="0"/>
              <a:t>ASPEN Value Project</a:t>
            </a:r>
            <a:br>
              <a:rPr lang="en-US" sz="3000" dirty="0"/>
            </a:br>
            <a:r>
              <a:rPr lang="en-US" sz="3000" dirty="0"/>
              <a:t>For Patients With Surgical Complications: Use of Specialized Nutrition Improves Outcomes and Saves Medicare $85M Annually</a:t>
            </a:r>
          </a:p>
        </p:txBody>
      </p:sp>
      <p:grpSp>
        <p:nvGrpSpPr>
          <p:cNvPr id="10" name="Group 9">
            <a:extLst>
              <a:ext uri="{FF2B5EF4-FFF2-40B4-BE49-F238E27FC236}">
                <a16:creationId xmlns:a16="http://schemas.microsoft.com/office/drawing/2014/main" id="{74799A0A-7AFE-6740-BF48-33A7D53BE1A2}"/>
              </a:ext>
            </a:extLst>
          </p:cNvPr>
          <p:cNvGrpSpPr/>
          <p:nvPr/>
        </p:nvGrpSpPr>
        <p:grpSpPr>
          <a:xfrm>
            <a:off x="914400" y="6159156"/>
            <a:ext cx="4484078" cy="521732"/>
            <a:chOff x="914400" y="6159156"/>
            <a:chExt cx="4484078" cy="521732"/>
          </a:xfrm>
        </p:grpSpPr>
        <p:sp>
          <p:nvSpPr>
            <p:cNvPr id="11" name="TextBox 10">
              <a:extLst>
                <a:ext uri="{FF2B5EF4-FFF2-40B4-BE49-F238E27FC236}">
                  <a16:creationId xmlns:a16="http://schemas.microsoft.com/office/drawing/2014/main" id="{532BD907-BF58-044E-A7A0-F57CE4671D9B}"/>
                </a:ext>
              </a:extLst>
            </p:cNvPr>
            <p:cNvSpPr txBox="1"/>
            <p:nvPr/>
          </p:nvSpPr>
          <p:spPr>
            <a:xfrm>
              <a:off x="914400" y="6434667"/>
              <a:ext cx="4484078" cy="246221"/>
            </a:xfrm>
            <a:prstGeom prst="rect">
              <a:avLst/>
            </a:prstGeom>
            <a:noFill/>
          </p:spPr>
          <p:txBody>
            <a:bodyPr wrap="square" lIns="0" tIns="0" rIns="0" bIns="0" rtlCol="0">
              <a:spAutoFit/>
            </a:bodyPr>
            <a:lstStyle/>
            <a:p>
              <a:r>
                <a:rPr lang="en-US" sz="800" dirty="0"/>
                <a:t>Source: Tyler et al. Value of Nutrition Support Therapy: Impact on Clinical and Economic Outcomes in the United States. JPEN. 2020; Published Jan. 29, 2020 DOI:10.1002/jpen.1768</a:t>
              </a:r>
            </a:p>
          </p:txBody>
        </p:sp>
        <p:sp>
          <p:nvSpPr>
            <p:cNvPr id="12" name="TextBox 11">
              <a:extLst>
                <a:ext uri="{FF2B5EF4-FFF2-40B4-BE49-F238E27FC236}">
                  <a16:creationId xmlns:a16="http://schemas.microsoft.com/office/drawing/2014/main" id="{D96C8806-FFA1-274A-86AF-ED6FFCD7A75B}"/>
                </a:ext>
              </a:extLst>
            </p:cNvPr>
            <p:cNvSpPr txBox="1"/>
            <p:nvPr/>
          </p:nvSpPr>
          <p:spPr>
            <a:xfrm>
              <a:off x="914400" y="6159156"/>
              <a:ext cx="4072466" cy="246221"/>
            </a:xfrm>
            <a:prstGeom prst="rect">
              <a:avLst/>
            </a:prstGeom>
            <a:noFill/>
          </p:spPr>
          <p:txBody>
            <a:bodyPr wrap="square" lIns="0" tIns="0" rIns="0" bIns="0" rtlCol="0">
              <a:spAutoFit/>
            </a:bodyPr>
            <a:lstStyle/>
            <a:p>
              <a:r>
                <a:rPr lang="en-US" sz="1600" b="1" dirty="0" err="1">
                  <a:solidFill>
                    <a:srgbClr val="641F45"/>
                  </a:solidFill>
                </a:rPr>
                <a:t>Nutritioncare.org</a:t>
              </a:r>
              <a:r>
                <a:rPr lang="en-US" sz="1600" b="1" dirty="0">
                  <a:solidFill>
                    <a:srgbClr val="641F45"/>
                  </a:solidFill>
                </a:rPr>
                <a:t>/</a:t>
              </a:r>
              <a:r>
                <a:rPr lang="en-US" sz="1600" b="1" dirty="0" err="1">
                  <a:solidFill>
                    <a:srgbClr val="641F45"/>
                  </a:solidFill>
                </a:rPr>
                <a:t>ValueProject</a:t>
              </a:r>
              <a:endParaRPr lang="en-US" sz="1600" b="1" dirty="0">
                <a:solidFill>
                  <a:srgbClr val="641F45"/>
                </a:solidFill>
              </a:endParaRPr>
            </a:p>
          </p:txBody>
        </p:sp>
      </p:grpSp>
    </p:spTree>
    <p:extLst>
      <p:ext uri="{BB962C8B-B14F-4D97-AF65-F5344CB8AC3E}">
        <p14:creationId xmlns:p14="http://schemas.microsoft.com/office/powerpoint/2010/main" val="4257456917"/>
      </p:ext>
    </p:extLst>
  </p:cSld>
  <p:clrMapOvr>
    <a:masterClrMapping/>
  </p:clrMapOvr>
</p:sld>
</file>

<file path=ppt/theme/theme1.xml><?xml version="1.0" encoding="utf-8"?>
<a:theme xmlns:a="http://schemas.openxmlformats.org/drawingml/2006/main" name="2_Office Theme">
  <a:themeElements>
    <a:clrScheme name="Custom 2">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2857"/>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1619</TotalTime>
  <Words>833</Words>
  <Application>Microsoft Office PowerPoint</Application>
  <PresentationFormat>Widescreen</PresentationFormat>
  <Paragraphs>79</Paragraphs>
  <Slides>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.AppleSystemUIFont</vt:lpstr>
      <vt:lpstr>Arial</vt:lpstr>
      <vt:lpstr>Calibri</vt:lpstr>
      <vt:lpstr>Courier New</vt:lpstr>
      <vt:lpstr>Franklin Gothic Medium</vt:lpstr>
      <vt:lpstr>Wingdings</vt:lpstr>
      <vt:lpstr>2_Office Theme</vt:lpstr>
      <vt:lpstr>ASPEN Value Project</vt:lpstr>
      <vt:lpstr>PowerPoint Presentation</vt:lpstr>
      <vt:lpstr>ASPEN Value Project:  High-Priority Therapeutic Areas and Cost Savings</vt:lpstr>
      <vt:lpstr>ASPEN Value Project Nutrition Support for Patients in Specific Therapeutic Areas  Improves Outcomes and Saves Medicare $580M Annually</vt:lpstr>
      <vt:lpstr>ASPEN Value Project For Hospitalized Patients With Sepsis: Use of Specialized Nutrition Improves Outcomes and Saves Medicare $222M Annually</vt:lpstr>
      <vt:lpstr>ASPEN Value Project For Hospitalized Patients With GI Cancer: Specialized Nutrition Improves Outcomes and Saves Medicare $242M Annually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ASPEN Value Project</dc:title>
  <dc:creator>Kathryn Hennessy</dc:creator>
  <cp:lastModifiedBy>Valerie Bloom</cp:lastModifiedBy>
  <cp:revision>104</cp:revision>
  <dcterms:created xsi:type="dcterms:W3CDTF">2019-11-06T21:05:36Z</dcterms:created>
  <dcterms:modified xsi:type="dcterms:W3CDTF">2020-01-29T15:11:28Z</dcterms:modified>
</cp:coreProperties>
</file>